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1216" r:id="rId2"/>
    <p:sldId id="1217" r:id="rId3"/>
    <p:sldId id="1220" r:id="rId4"/>
    <p:sldId id="1221" r:id="rId5"/>
    <p:sldId id="1222" r:id="rId6"/>
    <p:sldId id="1218" r:id="rId7"/>
    <p:sldId id="1219" r:id="rId8"/>
    <p:sldId id="1223" r:id="rId9"/>
    <p:sldId id="122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สไตล์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82538-80DC-425B-B671-5E5EBEA09FF9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1A16C-2A18-42A8-B7D9-7256D83AF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378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ตัวแทนรูปบนสไลด์ 1">
            <a:extLst>
              <a:ext uri="{FF2B5EF4-FFF2-40B4-BE49-F238E27FC236}">
                <a16:creationId xmlns:a16="http://schemas.microsoft.com/office/drawing/2014/main" id="{EA3A31CD-4B8E-4A7E-B26F-F5EC9053A16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ตัวแทนบันทึกย่อ 2">
            <a:extLst>
              <a:ext uri="{FF2B5EF4-FFF2-40B4-BE49-F238E27FC236}">
                <a16:creationId xmlns:a16="http://schemas.microsoft.com/office/drawing/2014/main" id="{06EA8932-6DBF-4447-B6AB-3609A85D83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ตัวแทนรูปบนสไลด์ 1">
            <a:extLst>
              <a:ext uri="{FF2B5EF4-FFF2-40B4-BE49-F238E27FC236}">
                <a16:creationId xmlns:a16="http://schemas.microsoft.com/office/drawing/2014/main" id="{EA3A31CD-4B8E-4A7E-B26F-F5EC9053A16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ตัวแทนบันทึกย่อ 2">
            <a:extLst>
              <a:ext uri="{FF2B5EF4-FFF2-40B4-BE49-F238E27FC236}">
                <a16:creationId xmlns:a16="http://schemas.microsoft.com/office/drawing/2014/main" id="{06EA8932-6DBF-4447-B6AB-3609A85D83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734477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EBA916-484B-4688-A401-F6315B69AF13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73057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34681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6809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547879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40092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632535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79872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941449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09477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1297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8107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30496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151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048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76273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52783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4450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4" name="Rectangle 9">
            <a:extLst>
              <a:ext uri="{FF2B5EF4-FFF2-40B4-BE49-F238E27FC236}">
                <a16:creationId xmlns:a16="http://schemas.microsoft.com/office/drawing/2014/main" id="{1C4CB471-F4C6-477F-8994-DEB755B0971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68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35" name="Line 31">
            <a:extLst>
              <a:ext uri="{FF2B5EF4-FFF2-40B4-BE49-F238E27FC236}">
                <a16:creationId xmlns:a16="http://schemas.microsoft.com/office/drawing/2014/main" id="{E905BB08-4CF9-4831-A0D8-6CC9E63F6D5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63" name="Line 31">
            <a:extLst>
              <a:ext uri="{FF2B5EF4-FFF2-40B4-BE49-F238E27FC236}">
                <a16:creationId xmlns:a16="http://schemas.microsoft.com/office/drawing/2014/main" id="{D87EC470-5A13-419F-AB76-DB421B02E98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64" name="Title 1">
            <a:extLst>
              <a:ext uri="{FF2B5EF4-FFF2-40B4-BE49-F238E27FC236}">
                <a16:creationId xmlns:a16="http://schemas.microsoft.com/office/drawing/2014/main" id="{6E4426E0-0819-4ED0-836B-73B7429FD5F4}"/>
              </a:ext>
            </a:extLst>
          </p:cNvPr>
          <p:cNvSpPr txBox="1">
            <a:spLocks/>
          </p:cNvSpPr>
          <p:nvPr userDrawn="1"/>
        </p:nvSpPr>
        <p:spPr>
          <a:xfrm>
            <a:off x="82551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dirty="0">
              <a:solidFill>
                <a:prstClr val="black"/>
              </a:solidFill>
            </a:endParaRPr>
          </a:p>
        </p:txBody>
      </p:sp>
      <p:pic>
        <p:nvPicPr>
          <p:cNvPr id="65" name="Picture 10">
            <a:extLst>
              <a:ext uri="{FF2B5EF4-FFF2-40B4-BE49-F238E27FC236}">
                <a16:creationId xmlns:a16="http://schemas.microsoft.com/office/drawing/2014/main" id="{1B7604D4-3D3F-4E9D-B273-8442E4C445F4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30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731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1">
            <a:extLst>
              <a:ext uri="{FF2B5EF4-FFF2-40B4-BE49-F238E27FC236}">
                <a16:creationId xmlns:a16="http://schemas.microsoft.com/office/drawing/2014/main" id="{BCC2593E-C706-4370-8E0F-D786B1FF1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116763" y="6483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>
              <a:lnSpc>
                <a:spcPct val="100000"/>
              </a:lnSpc>
              <a:spcBef>
                <a:spcPct val="0"/>
              </a:spcBef>
              <a:buFontTx/>
              <a:buNone/>
            </a:pPr>
            <a:fld id="{A48C8621-C781-4462-B6E1-1FE836549715}" type="slidenum">
              <a:rPr lang="th-TH" altLang="th-TH" sz="1000">
                <a:solidFill>
                  <a:srgbClr val="89898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defTabSz="91440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</a:t>
            </a:fld>
            <a:endParaRPr lang="th-TH" altLang="th-TH" sz="1000" dirty="0">
              <a:solidFill>
                <a:srgbClr val="89898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ED5B8CB3-98F0-4B07-80EF-0B57B8D2A19D}"/>
              </a:ext>
            </a:extLst>
          </p:cNvPr>
          <p:cNvSpPr/>
          <p:nvPr/>
        </p:nvSpPr>
        <p:spPr bwMode="gray">
          <a:xfrm>
            <a:off x="179388" y="785813"/>
            <a:ext cx="4895884" cy="32385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2000" tIns="72000" rIns="72000" bIns="72000"/>
          <a:lstStyle/>
          <a:p>
            <a:pPr algn="ctr" defTabSz="914400" eaLnBrk="1" hangingPunct="1">
              <a:spcBef>
                <a:spcPts val="0"/>
              </a:spcBef>
              <a:spcAft>
                <a:spcPts val="600"/>
              </a:spcAft>
              <a:defRPr/>
            </a:pPr>
            <a:endParaRPr lang="en-US" sz="1000" b="1" kern="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628" name="Rectangle 5">
            <a:extLst>
              <a:ext uri="{FF2B5EF4-FFF2-40B4-BE49-F238E27FC236}">
                <a16:creationId xmlns:a16="http://schemas.microsoft.com/office/drawing/2014/main" id="{B55977B9-005F-4EB5-837A-83EE04278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823913"/>
            <a:ext cx="47943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1" fontAlgn="t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2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ตัวชี้วัดผลการดำเนินงานตามแนวทางส่งเสริมเกษตรแปลงใหญ่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74B5299-1700-4165-A07D-0234DB3B065C}"/>
              </a:ext>
            </a:extLst>
          </p:cNvPr>
          <p:cNvSpPr txBox="1"/>
          <p:nvPr/>
        </p:nvSpPr>
        <p:spPr>
          <a:xfrm>
            <a:off x="22225" y="55563"/>
            <a:ext cx="8602663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4863" indent="-804863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ตัวชี้วัด</a:t>
            </a:r>
            <a:r>
              <a:rPr lang="th-TH" alt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กรม </a:t>
            </a:r>
            <a:r>
              <a:rPr lang="en-US" alt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alt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กข./กสก./ปม./ปศ./มม./สศก./มกอช./กวก./ชป./พด.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prstClr val="white">
                    <a:lumMod val="50000"/>
                  </a:prst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ตามมาตรการปรับปรุงประสิทธิภาพในการปฏิบัติราชการ </a:t>
            </a: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พ.ศ. </a:t>
            </a:r>
            <a:r>
              <a:rPr lang="en-US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256</a:t>
            </a: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endParaRPr lang="th-TH" sz="9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1" name="ตาราง 9">
            <a:extLst>
              <a:ext uri="{FF2B5EF4-FFF2-40B4-BE49-F238E27FC236}">
                <a16:creationId xmlns:a16="http://schemas.microsoft.com/office/drawing/2014/main" id="{961CA20C-A59B-47E1-A63D-C9167337BB4D}"/>
              </a:ext>
            </a:extLst>
          </p:cNvPr>
          <p:cNvGraphicFramePr>
            <a:graphicFrameLocks noGrp="1"/>
          </p:cNvGraphicFramePr>
          <p:nvPr/>
        </p:nvGraphicFramePr>
        <p:xfrm>
          <a:off x="99301" y="1114042"/>
          <a:ext cx="8902009" cy="918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2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2814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43036"/>
                  </a:ext>
                </a:extLst>
              </a:tr>
              <a:tr h="689744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th-TH" sz="9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เป็นตัวชี้วัดบูรณาการภายในกระทรวงเกษตรและสหกรณ์</a:t>
                      </a:r>
                      <a:r>
                        <a:rPr lang="en-US" sz="9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9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รวมทั้งหมด </a:t>
                      </a:r>
                      <a:r>
                        <a:rPr lang="en-US" sz="9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 </a:t>
                      </a:r>
                      <a:r>
                        <a:rPr lang="th-TH" sz="9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ส่วนราชการ </a:t>
                      </a:r>
                      <a:r>
                        <a:rPr lang="th-TH" sz="900" b="1" u="sng" dirty="0">
                          <a:solidFill>
                            <a:srgbClr val="0000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โดยวัดความสำเร็จการส่งเสริมแปลงใหญ่ที่ได้รับการส่งเสริมในปี </a:t>
                      </a:r>
                      <a:r>
                        <a:rPr lang="en-US" sz="900" b="1" u="sng" dirty="0">
                          <a:solidFill>
                            <a:srgbClr val="0000FF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2561</a:t>
                      </a:r>
                      <a:r>
                        <a:rPr lang="en-US" sz="9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9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ภายใต้ความรับผิดชอบของ </a:t>
                      </a:r>
                      <a:r>
                        <a:rPr lang="en-US" sz="9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r>
                        <a:rPr lang="th-TH" sz="9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ส่วนราชการ ได้แก่ </a:t>
                      </a:r>
                      <a:r>
                        <a:rPr lang="en-US" sz="900" b="0" dirty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กรมการข้าว </a:t>
                      </a:r>
                      <a:r>
                        <a:rPr lang="en-US" sz="9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2)</a:t>
                      </a:r>
                      <a:r>
                        <a:rPr lang="th-TH" sz="9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กรมส่งเสริมการเกษตร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กรมประมง 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กรมปศุสัตว์ 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กรมหม่อนไหม  โดยมีหน่วยงานสนับสนุนในการดำเนินการ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จำนวน 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ส่วนราชการ ได้แก่ 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สำนักงานเศรษฐกิจการเกษตร 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สำนักงานมาตรฐานสินค้าเกษตรและอาหารแห่งชาติ 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กรมวิชาการเกษตร 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กรมพัฒนาที่ดิน 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กรมชลประทาน</a:t>
                      </a:r>
                    </a:p>
                    <a:p>
                      <a:pPr marL="228600" marR="0" lvl="0" indent="-2286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th-TH" sz="9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ทุกส่วนราชการรับค่าคะแนนเดียวกันหมด  จากค่าเฉลี่ยของผลการดำเนินการ 5 ส่วนราชการ ที่รับผิดชอบส่งเสริมแปลงใหญ่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ตาราง 9">
            <a:extLst>
              <a:ext uri="{FF2B5EF4-FFF2-40B4-BE49-F238E27FC236}">
                <a16:creationId xmlns:a16="http://schemas.microsoft.com/office/drawing/2014/main" id="{3D21138A-EA67-4B70-930F-3BFEA1EF8DCE}"/>
              </a:ext>
            </a:extLst>
          </p:cNvPr>
          <p:cNvGraphicFramePr>
            <a:graphicFrameLocks noGrp="1"/>
          </p:cNvGraphicFramePr>
          <p:nvPr/>
        </p:nvGraphicFramePr>
        <p:xfrm>
          <a:off x="142690" y="2032386"/>
          <a:ext cx="8902009" cy="2643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2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5961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คำนิยามและขอบเขตการประเมิน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43036"/>
                  </a:ext>
                </a:extLst>
              </a:tr>
              <a:tr h="2287825">
                <a:tc>
                  <a:txBody>
                    <a:bodyPr/>
                    <a:lstStyle/>
                    <a:p>
                      <a:pPr marL="228600" marR="0" lvl="0" indent="-2286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th-TH" sz="900" b="0" spc="-3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แปลงใหญ่ หมายถึง การรวมกลุ่มเกษตรกรที่ผลิตสินค้าชนิดเดียวกัน โดยแปลงไม่จำเป็นต้องอยู่ติดกันเป็นผืนเดียวแต่ควรอยู่ภายในชุมชนที่ใกล้เคียงกัน สินค้าควรเป็นสินค้าหลัก</a:t>
                      </a: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ของเกษตรกร พื้นที่มีความเหมาะสม มีศักยภาพที่จะพัฒนาในเชิงเศรษฐกิจ และสามารถบริหารจัดการได้ เกษตรกรสมัครใจรวมกลุ่มและเข้าร่วมดำเนินการภายใต้หลักเกณฑ์ เงื่อนไข และเป้าหมายของแปลงใหญ่ พร้อมที่จะพัฒนาการผลิตและการตลาดร่วมกัน และต้องมีส่วนร่วมตลอดกระบวนการพัฒนา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228600" marR="0" lvl="0" indent="-2286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วัตถุประสงค์เพื่อสนับสนุนให้เกษตรกรมีการรวมกลุ่มและบริหารจัดการร่วมกันในด้านการผลิตและการตลาด สามารถลดต้นทุนการผลิต มีผลผลิตต่อหน่วยเพิ่มขึ้น ผลผลิตมีคุณภาพได้มาตรฐาน ภายใต้การบูรณาการของหน่วยงานภาครัฐและเอกชน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228600" marR="0" lvl="0" indent="-2286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หลักเกณฑ์ในการรวมกลุ่ม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:</a:t>
                      </a:r>
                    </a:p>
                    <a:p>
                      <a:pPr marL="0" marR="0" lvl="0" indent="2286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1) พืชไร่ ปาล์มน้ำมัน มีพื้นที่รวมกันไม่น้อยกว่า 300 ไร่ และเกษตรกรสมัครใจเข้าร่วมโครงการไม่น้อยกว่า 30 ราย</a:t>
                      </a:r>
                    </a:p>
                    <a:p>
                      <a:pPr marL="0" marR="0" lvl="0" indent="2286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2) ไม้ผล พืชผัก ไม้ดอกไม้ประดับ สมุนไพร หรือพืชอื่น ๆ มีพื้นที่รวมกันไม่น้อยกว่า 300 ไร่ หรือ เกษตรกรสมัครใจเข้าร่วมโครงการไม่น้อยกว่า 30 ราย</a:t>
                      </a:r>
                    </a:p>
                    <a:p>
                      <a:pPr marL="400050" marR="0" lvl="0" indent="-17145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3) </a:t>
                      </a:r>
                      <a:r>
                        <a:rPr lang="th-TH" sz="900" b="0" spc="-2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ประมง ปศุสัตว์ ผึ้งและแมลงเศรษฐกิจ มีเกษตรกรสมัครใจเข้าร่วมโครงการไม่น้อยกว่า 30 ราย หรือมีจำนวนมีพื้นที่รวมกันไม่น้อยกว่า 300 ไร่ หรือ จำนวนสัตว์ไม่น้อยกว่า</a:t>
                      </a: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300 หน่วย โดยคิดจำนวนหน่วยตามชนิดสินค้า ดังนี้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โค 1 ตัว เท่า</a:t>
                      </a: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กับ 0.65 หน่วย</a:t>
                      </a: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</a:t>
                      </a: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- </a:t>
                      </a: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กระบือ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ตัวเท่ากับ 0.70 หน่วย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- </a:t>
                      </a: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แพะ แกะ 1 ตัว เท่ากับ 0.10 หน่วย</a:t>
                      </a: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9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สัตว์ปีก 1 ตัว เท่ากับ 0.010 หน่วย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</a:t>
                      </a: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</a:t>
                      </a: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ผึ้งพันธุ์/ผึ้งโพรง/ชันโรง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รัง เท่ากับ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0.6</a:t>
                      </a: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หน่วย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</a:t>
                      </a: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จิ้งหรีด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บ่อ เท่ากับ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0.6</a:t>
                      </a: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หน่วย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สุกร 1 ตัว เท่ากับ 0.40 หน่วย</a:t>
                      </a:r>
                      <a:endParaRPr lang="th-TH" sz="900" b="0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 </a:t>
                      </a:r>
                      <a:r>
                        <a:rPr lang="th-TH" sz="9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ขอบเขตการประเมิน </a:t>
                      </a:r>
                      <a:r>
                        <a:rPr lang="en-US" sz="9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 </a:t>
                      </a:r>
                      <a:r>
                        <a:rPr lang="th-TH" sz="9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แปลงใหญ่ส่งเสริมปี </a:t>
                      </a:r>
                      <a:r>
                        <a:rPr lang="en-US" sz="900" b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2561 </a:t>
                      </a:r>
                      <a:r>
                        <a:rPr kumimoji="0" lang="th-TH" sz="900" b="0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ที่อยู่ภายใต้การส่งเสริมการเกษตรแบบแปลงใหญ่ที่ส่วนราชการรับผิดชอบ และได้รับจัดสรรงบประมาณ ตามจำนวนที่กำหนด</a:t>
                      </a:r>
                      <a:endParaRPr lang="th-TH" sz="900" b="0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15888" marR="0" lvl="0" indent="-1158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 </a:t>
                      </a:r>
                      <a:r>
                        <a:rPr lang="th-TH" sz="900" b="0" spc="-2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การเพิ่มประสิทธิภาพการผลิตจากการดำเนินงานส่งเสริมการเกษตรแบบแปลงใหญ่</a:t>
                      </a:r>
                      <a:r>
                        <a:rPr lang="th-TH" sz="900" b="1" spc="-2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900" b="0" spc="-2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หมายถึง มีต้นทุนการผลิตลดลง ราคาผลผลิตเพิ่มขึ้น ผลผลิตเพิ่มขึ้น</a:t>
                      </a:r>
                      <a:r>
                        <a:rPr lang="th-TH" sz="900" b="0" spc="-2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900" b="0" spc="-2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และได้รับรองคุณภาพและมาตรฐานการผลิต </a:t>
                      </a:r>
                      <a:r>
                        <a:rPr lang="th-TH" sz="9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เมื่อเทียบกับก่อนข้าร่วมโครงการส่งเสริมการเกษตรแปลงใหญ่</a:t>
                      </a:r>
                      <a:endParaRPr lang="th-TH" sz="900" b="0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3">
            <a:extLst>
              <a:ext uri="{FF2B5EF4-FFF2-40B4-BE49-F238E27FC236}">
                <a16:creationId xmlns:a16="http://schemas.microsoft.com/office/drawing/2014/main" id="{DF40CF34-C3E6-41BB-9185-EC60D5919DE7}"/>
              </a:ext>
            </a:extLst>
          </p:cNvPr>
          <p:cNvGraphicFramePr>
            <a:graphicFrameLocks noGrp="1"/>
          </p:cNvGraphicFramePr>
          <p:nvPr/>
        </p:nvGraphicFramePr>
        <p:xfrm>
          <a:off x="142690" y="4893103"/>
          <a:ext cx="3219816" cy="1661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9908">
                  <a:extLst>
                    <a:ext uri="{9D8B030D-6E8A-4147-A177-3AD203B41FA5}">
                      <a16:colId xmlns:a16="http://schemas.microsoft.com/office/drawing/2014/main" val="4079856693"/>
                    </a:ext>
                  </a:extLst>
                </a:gridCol>
                <a:gridCol w="1609908">
                  <a:extLst>
                    <a:ext uri="{9D8B030D-6E8A-4147-A177-3AD203B41FA5}">
                      <a16:colId xmlns:a16="http://schemas.microsoft.com/office/drawing/2014/main" val="3136012598"/>
                    </a:ext>
                  </a:extLst>
                </a:gridCol>
              </a:tblGrid>
              <a:tr h="259251">
                <a:tc>
                  <a:txBody>
                    <a:bodyPr/>
                    <a:lstStyle/>
                    <a:p>
                      <a:pPr algn="ctr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ส่วนราชการ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จำนวนแปลงใหญ่ปี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2561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97800"/>
                  </a:ext>
                </a:extLst>
              </a:tr>
              <a:tr h="23364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กรมการข้าว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976909"/>
                  </a:ext>
                </a:extLst>
              </a:tr>
              <a:tr h="233646"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กรมส่งเสริมการเกษตร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766178"/>
                  </a:ext>
                </a:extLst>
              </a:tr>
              <a:tr h="23364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กรมประมง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180934"/>
                  </a:ext>
                </a:extLst>
              </a:tr>
              <a:tr h="2336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กรมปศุสัตว์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538505"/>
                  </a:ext>
                </a:extLst>
              </a:tr>
              <a:tr h="233646"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กรมหม่อนไหม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319617"/>
                  </a:ext>
                </a:extLst>
              </a:tr>
              <a:tr h="233646">
                <a:tc>
                  <a:txBody>
                    <a:bodyPr/>
                    <a:lstStyle/>
                    <a:p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lang="en-US" sz="9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1,414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390537"/>
                  </a:ext>
                </a:extLst>
              </a:tr>
            </a:tbl>
          </a:graphicData>
        </a:graphic>
      </p:graphicFrame>
      <p:sp>
        <p:nvSpPr>
          <p:cNvPr id="17" name="Rounded Rectangle 14">
            <a:extLst>
              <a:ext uri="{FF2B5EF4-FFF2-40B4-BE49-F238E27FC236}">
                <a16:creationId xmlns:a16="http://schemas.microsoft.com/office/drawing/2014/main" id="{A0EAE2EA-367B-4168-8366-227EDE10CA09}"/>
              </a:ext>
            </a:extLst>
          </p:cNvPr>
          <p:cNvSpPr/>
          <p:nvPr/>
        </p:nvSpPr>
        <p:spPr>
          <a:xfrm>
            <a:off x="5075273" y="4995392"/>
            <a:ext cx="275011" cy="322680"/>
          </a:xfrm>
          <a:prstGeom prst="roundRect">
            <a:avLst/>
          </a:prstGeom>
          <a:solidFill>
            <a:srgbClr val="00539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18" name="TextBox 19">
            <a:extLst>
              <a:ext uri="{FF2B5EF4-FFF2-40B4-BE49-F238E27FC236}">
                <a16:creationId xmlns:a16="http://schemas.microsoft.com/office/drawing/2014/main" id="{6B78E29B-7BD7-46B8-B1F0-9273B275DC3F}"/>
              </a:ext>
            </a:extLst>
          </p:cNvPr>
          <p:cNvSpPr txBox="1"/>
          <p:nvPr/>
        </p:nvSpPr>
        <p:spPr>
          <a:xfrm>
            <a:off x="5551455" y="5053707"/>
            <a:ext cx="30772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th-TH" sz="105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ร้อยละของต้นทุนการผลิตที่ลดลง</a:t>
            </a:r>
            <a:endParaRPr lang="th-TH" sz="1050" b="1" kern="0" dirty="0">
              <a:solidFill>
                <a:schemeClr val="bg2">
                  <a:lumMod val="1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19">
            <a:extLst>
              <a:ext uri="{FF2B5EF4-FFF2-40B4-BE49-F238E27FC236}">
                <a16:creationId xmlns:a16="http://schemas.microsoft.com/office/drawing/2014/main" id="{BE6A252D-DA2F-4327-80DE-EE983781241F}"/>
              </a:ext>
            </a:extLst>
          </p:cNvPr>
          <p:cNvSpPr txBox="1"/>
          <p:nvPr/>
        </p:nvSpPr>
        <p:spPr>
          <a:xfrm>
            <a:off x="5551454" y="5462831"/>
            <a:ext cx="33927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th-TH" sz="105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ร้อยละของผลผลิตสินค้าเกษตรที่เพิ่มขึ้น</a:t>
            </a:r>
            <a:endParaRPr lang="th-TH" sz="1050" b="1" kern="0" dirty="0">
              <a:solidFill>
                <a:schemeClr val="bg2">
                  <a:lumMod val="1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TextBox 19">
            <a:extLst>
              <a:ext uri="{FF2B5EF4-FFF2-40B4-BE49-F238E27FC236}">
                <a16:creationId xmlns:a16="http://schemas.microsoft.com/office/drawing/2014/main" id="{E0202B76-0128-46AD-A8F4-E033EBF5EC46}"/>
              </a:ext>
            </a:extLst>
          </p:cNvPr>
          <p:cNvSpPr txBox="1"/>
          <p:nvPr/>
        </p:nvSpPr>
        <p:spPr>
          <a:xfrm>
            <a:off x="5551454" y="5843603"/>
            <a:ext cx="34932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th-TH" sz="105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ร้อยละของแปลงที่ได้ราคาผลผลิตเพิ่มขึ้น</a:t>
            </a:r>
            <a:endParaRPr lang="th-TH" sz="1050" b="1" kern="0" dirty="0">
              <a:solidFill>
                <a:schemeClr val="bg2">
                  <a:lumMod val="1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Box 19">
            <a:extLst>
              <a:ext uri="{FF2B5EF4-FFF2-40B4-BE49-F238E27FC236}">
                <a16:creationId xmlns:a16="http://schemas.microsoft.com/office/drawing/2014/main" id="{AB8CB196-98E1-4F53-BF97-CDEBF1B592BD}"/>
              </a:ext>
            </a:extLst>
          </p:cNvPr>
          <p:cNvSpPr txBox="1"/>
          <p:nvPr/>
        </p:nvSpPr>
        <p:spPr>
          <a:xfrm>
            <a:off x="5551454" y="6149094"/>
            <a:ext cx="34932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th-TH" sz="105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ร้อยละของนาแปลงใหญ่ที่ได้รับการรับรองคุณภาพและมาตรฐานการผลิต</a:t>
            </a:r>
            <a:r>
              <a:rPr lang="th-TH" sz="105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1050" b="1" kern="0" dirty="0">
              <a:solidFill>
                <a:schemeClr val="bg2">
                  <a:lumMod val="1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ounded Rectangle 14">
            <a:extLst>
              <a:ext uri="{FF2B5EF4-FFF2-40B4-BE49-F238E27FC236}">
                <a16:creationId xmlns:a16="http://schemas.microsoft.com/office/drawing/2014/main" id="{098F785C-7C7E-4309-955C-E9FEBB1041D6}"/>
              </a:ext>
            </a:extLst>
          </p:cNvPr>
          <p:cNvSpPr/>
          <p:nvPr/>
        </p:nvSpPr>
        <p:spPr>
          <a:xfrm>
            <a:off x="5075272" y="5405072"/>
            <a:ext cx="275011" cy="322680"/>
          </a:xfrm>
          <a:prstGeom prst="roundRect">
            <a:avLst/>
          </a:prstGeom>
          <a:solidFill>
            <a:srgbClr val="00539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kern="0" spc="-15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kumimoji="0" lang="en-US" sz="1050" b="1" i="0" u="none" strike="noStrike" kern="0" cap="none" spc="-15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Rounded Rectangle 14">
            <a:extLst>
              <a:ext uri="{FF2B5EF4-FFF2-40B4-BE49-F238E27FC236}">
                <a16:creationId xmlns:a16="http://schemas.microsoft.com/office/drawing/2014/main" id="{95D5D704-B215-42AC-948D-02EF8C4831A7}"/>
              </a:ext>
            </a:extLst>
          </p:cNvPr>
          <p:cNvSpPr/>
          <p:nvPr/>
        </p:nvSpPr>
        <p:spPr>
          <a:xfrm>
            <a:off x="5102129" y="5814752"/>
            <a:ext cx="275011" cy="322680"/>
          </a:xfrm>
          <a:prstGeom prst="roundRect">
            <a:avLst/>
          </a:prstGeom>
          <a:solidFill>
            <a:srgbClr val="00539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28" name="Rounded Rectangle 14">
            <a:extLst>
              <a:ext uri="{FF2B5EF4-FFF2-40B4-BE49-F238E27FC236}">
                <a16:creationId xmlns:a16="http://schemas.microsoft.com/office/drawing/2014/main" id="{9CD79315-AA7A-4D86-9926-4E109330E300}"/>
              </a:ext>
            </a:extLst>
          </p:cNvPr>
          <p:cNvSpPr/>
          <p:nvPr/>
        </p:nvSpPr>
        <p:spPr>
          <a:xfrm>
            <a:off x="5102129" y="6231550"/>
            <a:ext cx="275011" cy="322680"/>
          </a:xfrm>
          <a:prstGeom prst="roundRect">
            <a:avLst/>
          </a:prstGeom>
          <a:solidFill>
            <a:srgbClr val="00539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kern="0" spc="-15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kumimoji="0" lang="en-US" sz="1050" b="1" i="0" u="none" strike="noStrike" kern="0" cap="none" spc="-15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255CFA22-97C2-4D81-8D1C-0BAE6D47027B}"/>
              </a:ext>
            </a:extLst>
          </p:cNvPr>
          <p:cNvSpPr/>
          <p:nvPr/>
        </p:nvSpPr>
        <p:spPr>
          <a:xfrm>
            <a:off x="3546599" y="5381017"/>
            <a:ext cx="1427108" cy="793897"/>
          </a:xfrm>
          <a:prstGeom prst="rightArrow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FDC377-F1AB-4AAF-8FC2-8ADB8784D1B8}"/>
              </a:ext>
            </a:extLst>
          </p:cNvPr>
          <p:cNvSpPr txBox="1"/>
          <p:nvPr/>
        </p:nvSpPr>
        <p:spPr>
          <a:xfrm>
            <a:off x="3517783" y="5654379"/>
            <a:ext cx="139491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ประเมินด้วย </a:t>
            </a:r>
            <a:r>
              <a:rPr lang="en-US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th-TH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ตัวชี้วัดย่อย</a:t>
            </a:r>
            <a:endParaRPr lang="en-US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" name="Picture 13">
            <a:extLst>
              <a:ext uri="{FF2B5EF4-FFF2-40B4-BE49-F238E27FC236}">
                <a16:creationId xmlns:a16="http://schemas.microsoft.com/office/drawing/2014/main" id="{6485A0CD-33AD-4310-8A54-4074BB8D18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757444" y="5085687"/>
            <a:ext cx="2115882" cy="1428750"/>
          </a:xfrm>
          <a:prstGeom prst="rect">
            <a:avLst/>
          </a:prstGeom>
        </p:spPr>
      </p:pic>
      <p:sp>
        <p:nvSpPr>
          <p:cNvPr id="31" name="Right Triangle 12">
            <a:extLst>
              <a:ext uri="{FF2B5EF4-FFF2-40B4-BE49-F238E27FC236}">
                <a16:creationId xmlns:a16="http://schemas.microsoft.com/office/drawing/2014/main" id="{102DA562-EC8F-4385-B58B-67163337EEC0}"/>
              </a:ext>
            </a:extLst>
          </p:cNvPr>
          <p:cNvSpPr/>
          <p:nvPr/>
        </p:nvSpPr>
        <p:spPr>
          <a:xfrm flipV="1">
            <a:off x="5529760" y="4797241"/>
            <a:ext cx="275011" cy="233548"/>
          </a:xfrm>
          <a:prstGeom prst="rtTriangle">
            <a:avLst/>
          </a:prstGeom>
          <a:solidFill>
            <a:srgbClr val="034265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Pentagon 43">
            <a:extLst>
              <a:ext uri="{FF2B5EF4-FFF2-40B4-BE49-F238E27FC236}">
                <a16:creationId xmlns:a16="http://schemas.microsoft.com/office/drawing/2014/main" id="{6D3B9F42-42BE-47CC-B178-BB34D7A0E578}"/>
              </a:ext>
            </a:extLst>
          </p:cNvPr>
          <p:cNvSpPr/>
          <p:nvPr/>
        </p:nvSpPr>
        <p:spPr>
          <a:xfrm>
            <a:off x="5410176" y="834245"/>
            <a:ext cx="789190" cy="277607"/>
          </a:xfrm>
          <a:prstGeom prst="homePlate">
            <a:avLst>
              <a:gd name="adj" fmla="val 39432"/>
            </a:avLst>
          </a:prstGeom>
          <a:solidFill>
            <a:srgbClr val="D9D9D9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 algn="ctr" defTabSz="914400">
              <a:defRPr/>
            </a:pPr>
            <a:r>
              <a:rPr lang="th-TH" sz="9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ตัวชี้วัดเดิม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9DCD7C30-F419-4253-82FE-40F9FDC6C951}"/>
              </a:ext>
            </a:extLst>
          </p:cNvPr>
          <p:cNvSpPr/>
          <p:nvPr/>
        </p:nvSpPr>
        <p:spPr>
          <a:xfrm>
            <a:off x="99301" y="4224648"/>
            <a:ext cx="4700960" cy="2514480"/>
          </a:xfrm>
          <a:prstGeom prst="homePlate">
            <a:avLst>
              <a:gd name="adj" fmla="val 38932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3AE958-101C-4477-9604-C533A9072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3936" y="6492875"/>
            <a:ext cx="2057400" cy="365125"/>
          </a:xfrm>
        </p:spPr>
        <p:txBody>
          <a:bodyPr/>
          <a:lstStyle/>
          <a:p>
            <a:fld id="{C7D103AA-8845-4AAA-8DCD-945F174AEA28}" type="slidenum">
              <a:rPr lang="th-TH" sz="1000" smtClean="0">
                <a:solidFill>
                  <a:prstClr val="black">
                    <a:tint val="7500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2</a:t>
            </a:fld>
            <a:endParaRPr lang="th-TH" sz="1000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D6B8733E-85AD-45B8-AD89-3EB2CA276B8B}"/>
              </a:ext>
            </a:extLst>
          </p:cNvPr>
          <p:cNvSpPr>
            <a:spLocks/>
          </p:cNvSpPr>
          <p:nvPr/>
        </p:nvSpPr>
        <p:spPr bwMode="auto">
          <a:xfrm>
            <a:off x="5847148" y="1319796"/>
            <a:ext cx="1709352" cy="609601"/>
          </a:xfrm>
          <a:custGeom>
            <a:avLst/>
            <a:gdLst>
              <a:gd name="T0" fmla="*/ 668 w 671"/>
              <a:gd name="T1" fmla="*/ 143 h 298"/>
              <a:gd name="T2" fmla="*/ 558 w 671"/>
              <a:gd name="T3" fmla="*/ 7 h 298"/>
              <a:gd name="T4" fmla="*/ 542 w 671"/>
              <a:gd name="T5" fmla="*/ 13 h 298"/>
              <a:gd name="T6" fmla="*/ 542 w 671"/>
              <a:gd name="T7" fmla="*/ 56 h 298"/>
              <a:gd name="T8" fmla="*/ 0 w 671"/>
              <a:gd name="T9" fmla="*/ 56 h 298"/>
              <a:gd name="T10" fmla="*/ 0 w 671"/>
              <a:gd name="T11" fmla="*/ 242 h 298"/>
              <a:gd name="T12" fmla="*/ 542 w 671"/>
              <a:gd name="T13" fmla="*/ 242 h 298"/>
              <a:gd name="T14" fmla="*/ 542 w 671"/>
              <a:gd name="T15" fmla="*/ 285 h 298"/>
              <a:gd name="T16" fmla="*/ 558 w 671"/>
              <a:gd name="T17" fmla="*/ 291 h 298"/>
              <a:gd name="T18" fmla="*/ 668 w 671"/>
              <a:gd name="T19" fmla="*/ 155 h 298"/>
              <a:gd name="T20" fmla="*/ 668 w 671"/>
              <a:gd name="T21" fmla="*/ 143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71" h="298">
                <a:moveTo>
                  <a:pt x="668" y="143"/>
                </a:moveTo>
                <a:cubicBezTo>
                  <a:pt x="558" y="7"/>
                  <a:pt x="558" y="7"/>
                  <a:pt x="558" y="7"/>
                </a:cubicBezTo>
                <a:cubicBezTo>
                  <a:pt x="553" y="0"/>
                  <a:pt x="542" y="4"/>
                  <a:pt x="542" y="13"/>
                </a:cubicBezTo>
                <a:cubicBezTo>
                  <a:pt x="542" y="56"/>
                  <a:pt x="542" y="56"/>
                  <a:pt x="542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242"/>
                  <a:pt x="0" y="242"/>
                  <a:pt x="0" y="242"/>
                </a:cubicBezTo>
                <a:cubicBezTo>
                  <a:pt x="542" y="242"/>
                  <a:pt x="542" y="242"/>
                  <a:pt x="542" y="242"/>
                </a:cubicBezTo>
                <a:cubicBezTo>
                  <a:pt x="542" y="285"/>
                  <a:pt x="542" y="285"/>
                  <a:pt x="542" y="285"/>
                </a:cubicBezTo>
                <a:cubicBezTo>
                  <a:pt x="542" y="294"/>
                  <a:pt x="553" y="298"/>
                  <a:pt x="558" y="291"/>
                </a:cubicBezTo>
                <a:cubicBezTo>
                  <a:pt x="668" y="155"/>
                  <a:pt x="668" y="155"/>
                  <a:pt x="668" y="155"/>
                </a:cubicBezTo>
                <a:cubicBezTo>
                  <a:pt x="671" y="151"/>
                  <a:pt x="671" y="146"/>
                  <a:pt x="668" y="143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A0918130-0378-4499-AADE-12850065F3E2}"/>
              </a:ext>
            </a:extLst>
          </p:cNvPr>
          <p:cNvSpPr>
            <a:spLocks/>
          </p:cNvSpPr>
          <p:nvPr/>
        </p:nvSpPr>
        <p:spPr bwMode="auto">
          <a:xfrm>
            <a:off x="4415810" y="1327149"/>
            <a:ext cx="1616375" cy="609602"/>
          </a:xfrm>
          <a:custGeom>
            <a:avLst/>
            <a:gdLst>
              <a:gd name="T0" fmla="*/ 670 w 673"/>
              <a:gd name="T1" fmla="*/ 143 h 298"/>
              <a:gd name="T2" fmla="*/ 560 w 673"/>
              <a:gd name="T3" fmla="*/ 7 h 298"/>
              <a:gd name="T4" fmla="*/ 543 w 673"/>
              <a:gd name="T5" fmla="*/ 13 h 298"/>
              <a:gd name="T6" fmla="*/ 543 w 673"/>
              <a:gd name="T7" fmla="*/ 56 h 298"/>
              <a:gd name="T8" fmla="*/ 0 w 673"/>
              <a:gd name="T9" fmla="*/ 56 h 298"/>
              <a:gd name="T10" fmla="*/ 0 w 673"/>
              <a:gd name="T11" fmla="*/ 242 h 298"/>
              <a:gd name="T12" fmla="*/ 543 w 673"/>
              <a:gd name="T13" fmla="*/ 242 h 298"/>
              <a:gd name="T14" fmla="*/ 543 w 673"/>
              <a:gd name="T15" fmla="*/ 285 h 298"/>
              <a:gd name="T16" fmla="*/ 560 w 673"/>
              <a:gd name="T17" fmla="*/ 291 h 298"/>
              <a:gd name="T18" fmla="*/ 670 w 673"/>
              <a:gd name="T19" fmla="*/ 155 h 298"/>
              <a:gd name="T20" fmla="*/ 670 w 673"/>
              <a:gd name="T21" fmla="*/ 143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73" h="298">
                <a:moveTo>
                  <a:pt x="670" y="143"/>
                </a:moveTo>
                <a:cubicBezTo>
                  <a:pt x="560" y="7"/>
                  <a:pt x="560" y="7"/>
                  <a:pt x="560" y="7"/>
                </a:cubicBezTo>
                <a:cubicBezTo>
                  <a:pt x="554" y="0"/>
                  <a:pt x="543" y="4"/>
                  <a:pt x="543" y="13"/>
                </a:cubicBezTo>
                <a:cubicBezTo>
                  <a:pt x="543" y="56"/>
                  <a:pt x="543" y="56"/>
                  <a:pt x="543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242"/>
                  <a:pt x="0" y="242"/>
                  <a:pt x="0" y="242"/>
                </a:cubicBezTo>
                <a:cubicBezTo>
                  <a:pt x="543" y="242"/>
                  <a:pt x="543" y="242"/>
                  <a:pt x="543" y="242"/>
                </a:cubicBezTo>
                <a:cubicBezTo>
                  <a:pt x="543" y="285"/>
                  <a:pt x="543" y="285"/>
                  <a:pt x="543" y="285"/>
                </a:cubicBezTo>
                <a:cubicBezTo>
                  <a:pt x="543" y="294"/>
                  <a:pt x="554" y="298"/>
                  <a:pt x="560" y="291"/>
                </a:cubicBezTo>
                <a:cubicBezTo>
                  <a:pt x="670" y="155"/>
                  <a:pt x="670" y="155"/>
                  <a:pt x="670" y="155"/>
                </a:cubicBezTo>
                <a:cubicBezTo>
                  <a:pt x="673" y="151"/>
                  <a:pt x="673" y="146"/>
                  <a:pt x="670" y="143"/>
                </a:cubicBezTo>
                <a:close/>
              </a:path>
            </a:pathLst>
          </a:custGeom>
          <a:solidFill>
            <a:srgbClr val="0070C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" name="Freeform 8">
            <a:extLst>
              <a:ext uri="{FF2B5EF4-FFF2-40B4-BE49-F238E27FC236}">
                <a16:creationId xmlns:a16="http://schemas.microsoft.com/office/drawing/2014/main" id="{D6F81449-8223-4F4F-8CD1-4FB2602F5F76}"/>
              </a:ext>
            </a:extLst>
          </p:cNvPr>
          <p:cNvSpPr>
            <a:spLocks/>
          </p:cNvSpPr>
          <p:nvPr/>
        </p:nvSpPr>
        <p:spPr bwMode="auto">
          <a:xfrm>
            <a:off x="2588990" y="1327149"/>
            <a:ext cx="2149514" cy="609601"/>
          </a:xfrm>
          <a:custGeom>
            <a:avLst/>
            <a:gdLst>
              <a:gd name="T0" fmla="*/ 670 w 673"/>
              <a:gd name="T1" fmla="*/ 143 h 298"/>
              <a:gd name="T2" fmla="*/ 560 w 673"/>
              <a:gd name="T3" fmla="*/ 7 h 298"/>
              <a:gd name="T4" fmla="*/ 543 w 673"/>
              <a:gd name="T5" fmla="*/ 13 h 298"/>
              <a:gd name="T6" fmla="*/ 543 w 673"/>
              <a:gd name="T7" fmla="*/ 56 h 298"/>
              <a:gd name="T8" fmla="*/ 165 w 673"/>
              <a:gd name="T9" fmla="*/ 56 h 298"/>
              <a:gd name="T10" fmla="*/ 0 w 673"/>
              <a:gd name="T11" fmla="*/ 90 h 298"/>
              <a:gd name="T12" fmla="*/ 81 w 673"/>
              <a:gd name="T13" fmla="*/ 258 h 298"/>
              <a:gd name="T14" fmla="*/ 165 w 673"/>
              <a:gd name="T15" fmla="*/ 242 h 298"/>
              <a:gd name="T16" fmla="*/ 543 w 673"/>
              <a:gd name="T17" fmla="*/ 242 h 298"/>
              <a:gd name="T18" fmla="*/ 543 w 673"/>
              <a:gd name="T19" fmla="*/ 285 h 298"/>
              <a:gd name="T20" fmla="*/ 560 w 673"/>
              <a:gd name="T21" fmla="*/ 291 h 298"/>
              <a:gd name="T22" fmla="*/ 670 w 673"/>
              <a:gd name="T23" fmla="*/ 155 h 298"/>
              <a:gd name="T24" fmla="*/ 670 w 673"/>
              <a:gd name="T25" fmla="*/ 143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73" h="298">
                <a:moveTo>
                  <a:pt x="670" y="143"/>
                </a:moveTo>
                <a:cubicBezTo>
                  <a:pt x="560" y="7"/>
                  <a:pt x="560" y="7"/>
                  <a:pt x="560" y="7"/>
                </a:cubicBezTo>
                <a:cubicBezTo>
                  <a:pt x="554" y="0"/>
                  <a:pt x="543" y="4"/>
                  <a:pt x="543" y="13"/>
                </a:cubicBezTo>
                <a:cubicBezTo>
                  <a:pt x="543" y="56"/>
                  <a:pt x="543" y="56"/>
                  <a:pt x="543" y="56"/>
                </a:cubicBezTo>
                <a:cubicBezTo>
                  <a:pt x="165" y="56"/>
                  <a:pt x="165" y="56"/>
                  <a:pt x="165" y="56"/>
                </a:cubicBezTo>
                <a:cubicBezTo>
                  <a:pt x="106" y="56"/>
                  <a:pt x="50" y="68"/>
                  <a:pt x="0" y="90"/>
                </a:cubicBezTo>
                <a:cubicBezTo>
                  <a:pt x="81" y="258"/>
                  <a:pt x="81" y="258"/>
                  <a:pt x="81" y="258"/>
                </a:cubicBezTo>
                <a:cubicBezTo>
                  <a:pt x="107" y="248"/>
                  <a:pt x="136" y="242"/>
                  <a:pt x="165" y="242"/>
                </a:cubicBezTo>
                <a:cubicBezTo>
                  <a:pt x="543" y="242"/>
                  <a:pt x="543" y="242"/>
                  <a:pt x="543" y="242"/>
                </a:cubicBezTo>
                <a:cubicBezTo>
                  <a:pt x="543" y="285"/>
                  <a:pt x="543" y="285"/>
                  <a:pt x="543" y="285"/>
                </a:cubicBezTo>
                <a:cubicBezTo>
                  <a:pt x="543" y="294"/>
                  <a:pt x="554" y="298"/>
                  <a:pt x="560" y="291"/>
                </a:cubicBezTo>
                <a:cubicBezTo>
                  <a:pt x="670" y="155"/>
                  <a:pt x="670" y="155"/>
                  <a:pt x="670" y="155"/>
                </a:cubicBezTo>
                <a:cubicBezTo>
                  <a:pt x="673" y="151"/>
                  <a:pt x="673" y="146"/>
                  <a:pt x="670" y="143"/>
                </a:cubicBezTo>
                <a:close/>
              </a:path>
            </a:pathLst>
          </a:custGeom>
          <a:solidFill>
            <a:srgbClr val="00539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647F91-7B93-4227-A03B-3CEECFAD88E2}"/>
              </a:ext>
            </a:extLst>
          </p:cNvPr>
          <p:cNvSpPr txBox="1"/>
          <p:nvPr/>
        </p:nvSpPr>
        <p:spPr>
          <a:xfrm>
            <a:off x="2855559" y="1481908"/>
            <a:ext cx="16163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แปลงปีที่ </a:t>
            </a:r>
            <a:r>
              <a:rPr lang="en-US" sz="1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E41D12-8C35-42ED-BC38-57D0AC563C4D}"/>
              </a:ext>
            </a:extLst>
          </p:cNvPr>
          <p:cNvSpPr txBox="1"/>
          <p:nvPr/>
        </p:nvSpPr>
        <p:spPr>
          <a:xfrm>
            <a:off x="4415810" y="1485750"/>
            <a:ext cx="16163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แปลงปีที่ </a:t>
            </a:r>
            <a:r>
              <a:rPr lang="en-US" sz="1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5E1954-8226-4397-AA1E-59610DDFCC45}"/>
              </a:ext>
            </a:extLst>
          </p:cNvPr>
          <p:cNvSpPr txBox="1"/>
          <p:nvPr/>
        </p:nvSpPr>
        <p:spPr>
          <a:xfrm>
            <a:off x="5870277" y="1489427"/>
            <a:ext cx="16163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แปลงปีที่ </a:t>
            </a:r>
            <a:r>
              <a:rPr lang="en-US" sz="1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0" name="TextBox 19">
            <a:extLst>
              <a:ext uri="{FF2B5EF4-FFF2-40B4-BE49-F238E27FC236}">
                <a16:creationId xmlns:a16="http://schemas.microsoft.com/office/drawing/2014/main" id="{697EA24A-D2EB-4B53-A2F3-5F5A68DD8E04}"/>
              </a:ext>
            </a:extLst>
          </p:cNvPr>
          <p:cNvSpPr txBox="1"/>
          <p:nvPr/>
        </p:nvSpPr>
        <p:spPr>
          <a:xfrm>
            <a:off x="2616469" y="1998896"/>
            <a:ext cx="1771098" cy="2031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marL="171450" indent="-171450" defTabSz="1218987">
              <a:buFont typeface="Wingdings" panose="05000000000000000000" pitchFamily="2" charset="2"/>
              <a:buChar char="§"/>
            </a:pPr>
            <a:r>
              <a:rPr lang="th-TH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ขั้นเตรียมการ </a:t>
            </a:r>
            <a:r>
              <a:rPr lang="en-US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จัดทำแผนและเป้าหมายการพัฒนาของกลุ่มตามการบริหารจัดการรูปแบบแปลงใหญ่</a:t>
            </a:r>
          </a:p>
          <a:p>
            <a:pPr marL="171450" indent="-171450" defTabSz="1218987">
              <a:buFont typeface="Wingdings" panose="05000000000000000000" pitchFamily="2" charset="2"/>
              <a:buChar char="§"/>
            </a:pPr>
            <a:r>
              <a:rPr lang="th-TH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ถ่ายทอดความรู้ให้เกษตรกร เน้นด้านการลดต้นทุนการผลิต เพิ่มประสิทธิภาพ พัฒนาศักยภาพของเกษตรกรสู่ </a:t>
            </a:r>
            <a:r>
              <a:rPr lang="en-US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Smart Farmer </a:t>
            </a:r>
            <a:r>
              <a:rPr lang="th-TH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และความเข้มแข็งของเกษตรกรกลุ่ม/องค์กร/วิสาหกิจชุมชน การตลาดและการเชื่อมโยง</a:t>
            </a:r>
            <a:endParaRPr lang="en-US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defTabSz="1218987">
              <a:buFont typeface="Wingdings" panose="05000000000000000000" pitchFamily="2" charset="2"/>
              <a:buChar char="§"/>
            </a:pPr>
            <a:r>
              <a:rPr lang="th-TH" sz="900" dirty="0">
                <a:solidFill>
                  <a:prstClr val="black">
                    <a:lumMod val="75000"/>
                    <a:lumOff val="2500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สนับสนุนปัจจัย/วัสดุอุปกรณ์การเรียนรู้</a:t>
            </a:r>
            <a:endParaRPr lang="en-US" sz="900" dirty="0">
              <a:solidFill>
                <a:prstClr val="black">
                  <a:lumMod val="75000"/>
                  <a:lumOff val="2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EE0742AF-3A70-4944-8B6E-8FC92FB74686}"/>
              </a:ext>
            </a:extLst>
          </p:cNvPr>
          <p:cNvSpPr txBox="1"/>
          <p:nvPr/>
        </p:nvSpPr>
        <p:spPr>
          <a:xfrm>
            <a:off x="4443194" y="2008554"/>
            <a:ext cx="1432695" cy="20159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marL="171450" indent="-171450" defTabSz="1218987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th-TH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วิเคราะห์จัดทำแผน และปรับปรุงข้อมูล</a:t>
            </a:r>
          </a:p>
          <a:p>
            <a:pPr marL="171450" indent="-171450" defTabSz="1218987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th-TH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ถ่ายทอดความรู้ให้เกษตรกร เน้นพัฒนาการเพิ่มประสิทธิภาพการผลิต การบริหารจัดการกลุ่ม และการเชื่อมโยงการตลาด</a:t>
            </a:r>
          </a:p>
          <a:p>
            <a:pPr defTabSz="1218987">
              <a:spcBef>
                <a:spcPts val="1200"/>
              </a:spcBef>
            </a:pPr>
            <a:endParaRPr lang="th-TH"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9">
            <a:extLst>
              <a:ext uri="{FF2B5EF4-FFF2-40B4-BE49-F238E27FC236}">
                <a16:creationId xmlns:a16="http://schemas.microsoft.com/office/drawing/2014/main" id="{6213D788-60DD-41F7-ACF1-C7B183C6E308}"/>
              </a:ext>
            </a:extLst>
          </p:cNvPr>
          <p:cNvSpPr txBox="1"/>
          <p:nvPr/>
        </p:nvSpPr>
        <p:spPr>
          <a:xfrm>
            <a:off x="5931516" y="1994795"/>
            <a:ext cx="1624984" cy="20159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marL="171450" indent="-171450" defTabSz="1218987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วิเคราะห์จัดทำแผนรายแปลง/จัดทำแผนธุรกิจ</a:t>
            </a:r>
          </a:p>
          <a:p>
            <a:pPr marL="171450" indent="-171450" defTabSz="1218987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ถ่ายทอดความรู้ให้เกษตรกร เน้นการบริหารจัดการกลุ่ม และการเชื่อมโยงการตลาด</a:t>
            </a:r>
          </a:p>
          <a:p>
            <a:pPr marL="171450" indent="-171450" defTabSz="1218987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สนับสนุนวัสดุในการพัฒนาคุณภาพเพื่อเพิ่มมูลค่าสินค้าเกษตร</a:t>
            </a:r>
          </a:p>
          <a:p>
            <a:pPr marL="171450" indent="-171450" defTabSz="1218987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พัฒนาเกษตรกรเป็นผู้จัดการแปลง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D9A692-ABDB-4039-88C1-7C6503AFB39F}"/>
              </a:ext>
            </a:extLst>
          </p:cNvPr>
          <p:cNvSpPr/>
          <p:nvPr/>
        </p:nvSpPr>
        <p:spPr>
          <a:xfrm>
            <a:off x="2504659" y="1289050"/>
            <a:ext cx="5164959" cy="28702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FA6D89B-8649-4236-ABAA-879CC0D9BA86}"/>
              </a:ext>
            </a:extLst>
          </p:cNvPr>
          <p:cNvSpPr txBox="1"/>
          <p:nvPr/>
        </p:nvSpPr>
        <p:spPr>
          <a:xfrm>
            <a:off x="3488840" y="915875"/>
            <a:ext cx="2647950" cy="307777"/>
          </a:xfrm>
          <a:prstGeom prst="rect">
            <a:avLst/>
          </a:prstGeom>
          <a:solidFill>
            <a:srgbClr val="0033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ระบบการส่งเสริมแปลงใหญ่</a:t>
            </a:r>
            <a:endParaRPr lang="en-US" sz="1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สามเหลี่ยมหน้าจั่ว 18">
            <a:extLst>
              <a:ext uri="{FF2B5EF4-FFF2-40B4-BE49-F238E27FC236}">
                <a16:creationId xmlns:a16="http://schemas.microsoft.com/office/drawing/2014/main" id="{19821C77-79E2-40B9-AE84-CE6CA8EB18BD}"/>
              </a:ext>
            </a:extLst>
          </p:cNvPr>
          <p:cNvSpPr/>
          <p:nvPr/>
        </p:nvSpPr>
        <p:spPr>
          <a:xfrm rot="5400000">
            <a:off x="7049026" y="796658"/>
            <a:ext cx="329039" cy="546213"/>
          </a:xfrm>
          <a:prstGeom prst="triangle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D895BAC-113E-4170-AB4C-4F3DF794B153}"/>
              </a:ext>
            </a:extLst>
          </p:cNvPr>
          <p:cNvCxnSpPr>
            <a:cxnSpLocks/>
            <a:endCxn id="15" idx="3"/>
          </p:cNvCxnSpPr>
          <p:nvPr/>
        </p:nvCxnSpPr>
        <p:spPr>
          <a:xfrm>
            <a:off x="6032185" y="1069765"/>
            <a:ext cx="908254" cy="0"/>
          </a:xfrm>
          <a:prstGeom prst="line">
            <a:avLst/>
          </a:prstGeom>
          <a:ln w="76200">
            <a:solidFill>
              <a:srgbClr val="0033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0442BEB-7A33-427C-A2C5-1B9840182272}"/>
              </a:ext>
            </a:extLst>
          </p:cNvPr>
          <p:cNvSpPr txBox="1"/>
          <p:nvPr/>
        </p:nvSpPr>
        <p:spPr>
          <a:xfrm>
            <a:off x="7556500" y="905245"/>
            <a:ext cx="1447800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ประเมินผล</a:t>
            </a:r>
            <a:endParaRPr lang="en-US" sz="1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7CC00AFD-B5E5-4138-9420-4128DA4C68FE}"/>
              </a:ext>
            </a:extLst>
          </p:cNvPr>
          <p:cNvSpPr/>
          <p:nvPr/>
        </p:nvSpPr>
        <p:spPr>
          <a:xfrm>
            <a:off x="168699" y="1289050"/>
            <a:ext cx="2170356" cy="32903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แปลงใหญ่ปี </a:t>
            </a:r>
            <a:r>
              <a:rPr lang="en-US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3174A79-1A6A-42F4-9F15-5861C938CF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048" b="6260"/>
          <a:stretch/>
        </p:blipFill>
        <p:spPr>
          <a:xfrm>
            <a:off x="215951" y="4301656"/>
            <a:ext cx="693672" cy="760320"/>
          </a:xfrm>
          <a:prstGeom prst="rect">
            <a:avLst/>
          </a:prstGeom>
        </p:spPr>
      </p:pic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DE74B79F-BA04-4E33-8289-B056FA777528}"/>
              </a:ext>
            </a:extLst>
          </p:cNvPr>
          <p:cNvSpPr/>
          <p:nvPr/>
        </p:nvSpPr>
        <p:spPr>
          <a:xfrm>
            <a:off x="977715" y="4378534"/>
            <a:ext cx="2737054" cy="68344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B56F4B6-7867-4D0F-9398-DFB07831908B}"/>
              </a:ext>
            </a:extLst>
          </p:cNvPr>
          <p:cNvSpPr txBox="1"/>
          <p:nvPr/>
        </p:nvSpPr>
        <p:spPr>
          <a:xfrm>
            <a:off x="1045807" y="4448428"/>
            <a:ext cx="26008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 </a:t>
            </a:r>
            <a:r>
              <a:rPr lang="th-TH" sz="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ประเภท</a:t>
            </a:r>
            <a:r>
              <a:rPr lang="th-TH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ข้าว พืชไร่ ไม้ยืนต้น พืชผัก/สมุนไพร ไม้ผล หม่อนไหม ไม้ดอกไม้ประดับ ปศุสัตว์ ประมง  แมลงเศรษฐกิจ นาเกลือ</a:t>
            </a:r>
            <a:endParaRPr lang="en-US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3" name="Table 3">
            <a:extLst>
              <a:ext uri="{FF2B5EF4-FFF2-40B4-BE49-F238E27FC236}">
                <a16:creationId xmlns:a16="http://schemas.microsoft.com/office/drawing/2014/main" id="{92B0DD28-7D87-49F2-8C58-4F4980DC2A22}"/>
              </a:ext>
            </a:extLst>
          </p:cNvPr>
          <p:cNvGraphicFramePr>
            <a:graphicFrameLocks noGrp="1"/>
          </p:cNvGraphicFramePr>
          <p:nvPr/>
        </p:nvGraphicFramePr>
        <p:xfrm>
          <a:off x="201020" y="1757238"/>
          <a:ext cx="2120654" cy="2402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0327">
                  <a:extLst>
                    <a:ext uri="{9D8B030D-6E8A-4147-A177-3AD203B41FA5}">
                      <a16:colId xmlns:a16="http://schemas.microsoft.com/office/drawing/2014/main" val="4079856693"/>
                    </a:ext>
                  </a:extLst>
                </a:gridCol>
                <a:gridCol w="1060327">
                  <a:extLst>
                    <a:ext uri="{9D8B030D-6E8A-4147-A177-3AD203B41FA5}">
                      <a16:colId xmlns:a16="http://schemas.microsoft.com/office/drawing/2014/main" val="3136012598"/>
                    </a:ext>
                  </a:extLst>
                </a:gridCol>
              </a:tblGrid>
              <a:tr h="462459">
                <a:tc>
                  <a:txBody>
                    <a:bodyPr/>
                    <a:lstStyle/>
                    <a:p>
                      <a:pPr algn="ctr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ส่วนราชการ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จำนวนแปลงใหญ่ปี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2561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97800"/>
                  </a:ext>
                </a:extLst>
              </a:tr>
              <a:tr h="29541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กรมการข้าว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976909"/>
                  </a:ext>
                </a:extLst>
              </a:tr>
              <a:tr h="462459"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กรมส่งเสริมการเกษตร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766178"/>
                  </a:ext>
                </a:extLst>
              </a:tr>
              <a:tr h="29541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กรมประมง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180934"/>
                  </a:ext>
                </a:extLst>
              </a:tr>
              <a:tr h="2954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กรมปศุสัตว์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538505"/>
                  </a:ext>
                </a:extLst>
              </a:tr>
              <a:tr h="295419"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กรมหม่อนไหม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319617"/>
                  </a:ext>
                </a:extLst>
              </a:tr>
              <a:tr h="295419">
                <a:tc>
                  <a:txBody>
                    <a:bodyPr/>
                    <a:lstStyle/>
                    <a:p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lang="en-US" sz="9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1,414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390537"/>
                  </a:ext>
                </a:extLst>
              </a:tr>
            </a:tbl>
          </a:graphicData>
        </a:graphic>
      </p:graphicFrame>
      <p:pic>
        <p:nvPicPr>
          <p:cNvPr id="34" name="Picture 2" descr="Healthy food in basket. Studio photography of different fruits and vegetables isoleted on white backdrop, top view. High resolution product.">
            <a:extLst>
              <a:ext uri="{FF2B5EF4-FFF2-40B4-BE49-F238E27FC236}">
                <a16:creationId xmlns:a16="http://schemas.microsoft.com/office/drawing/2014/main" id="{12ADA1A3-2600-4479-9D7E-F30AA58329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35"/>
          <a:stretch/>
        </p:blipFill>
        <p:spPr bwMode="auto">
          <a:xfrm>
            <a:off x="309227" y="5285657"/>
            <a:ext cx="491538" cy="48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DEA8ACD9-220F-415E-888C-A322E5C1EE50}"/>
              </a:ext>
            </a:extLst>
          </p:cNvPr>
          <p:cNvSpPr/>
          <p:nvPr/>
        </p:nvSpPr>
        <p:spPr>
          <a:xfrm>
            <a:off x="904846" y="5270005"/>
            <a:ext cx="2737054" cy="537595"/>
          </a:xfrm>
          <a:prstGeom prst="round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553C1C5-4326-4114-AF51-1C73CB04B5B4}"/>
              </a:ext>
            </a:extLst>
          </p:cNvPr>
          <p:cNvSpPr txBox="1"/>
          <p:nvPr/>
        </p:nvSpPr>
        <p:spPr>
          <a:xfrm>
            <a:off x="1113899" y="5427497"/>
            <a:ext cx="2162038" cy="253916"/>
          </a:xfrm>
          <a:prstGeom prst="rect">
            <a:avLst/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85 </a:t>
            </a:r>
            <a:r>
              <a:rPr lang="th-TH" sz="10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สินค้า</a:t>
            </a:r>
            <a:endParaRPr lang="en-US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9A46561-EE9E-4880-BDFB-4CEA5449FE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5" t="5480" r="12071" b="5432"/>
          <a:stretch/>
        </p:blipFill>
        <p:spPr bwMode="auto">
          <a:xfrm>
            <a:off x="303345" y="6028632"/>
            <a:ext cx="601501" cy="692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98C2625D-40E2-4414-BE72-F92AF0801956}"/>
              </a:ext>
            </a:extLst>
          </p:cNvPr>
          <p:cNvSpPr/>
          <p:nvPr/>
        </p:nvSpPr>
        <p:spPr>
          <a:xfrm>
            <a:off x="1045807" y="6168797"/>
            <a:ext cx="2737054" cy="53759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9C2944B-54B8-4E5C-9FBD-EEEEB83BEAB9}"/>
              </a:ext>
            </a:extLst>
          </p:cNvPr>
          <p:cNvSpPr txBox="1"/>
          <p:nvPr/>
        </p:nvSpPr>
        <p:spPr>
          <a:xfrm>
            <a:off x="1113899" y="6218447"/>
            <a:ext cx="2162038" cy="4154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10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เกษตรกร </a:t>
            </a:r>
            <a:r>
              <a:rPr lang="en-US" sz="10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83,912 </a:t>
            </a:r>
            <a:r>
              <a:rPr lang="th-TH" sz="10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ราย</a:t>
            </a:r>
          </a:p>
          <a:p>
            <a:r>
              <a:rPr lang="th-TH" sz="10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พื้นที่ </a:t>
            </a:r>
            <a:r>
              <a:rPr lang="en-US" sz="10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1.24 </a:t>
            </a:r>
            <a:r>
              <a:rPr lang="th-TH" sz="10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ล้านไร่</a:t>
            </a:r>
            <a:endParaRPr lang="en-US" sz="10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DF539A6-75EC-458F-9414-5C6AF3746FAF}"/>
              </a:ext>
            </a:extLst>
          </p:cNvPr>
          <p:cNvSpPr txBox="1"/>
          <p:nvPr/>
        </p:nvSpPr>
        <p:spPr>
          <a:xfrm>
            <a:off x="201020" y="118872"/>
            <a:ext cx="8095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กระบวนการขับเคลื่อนแปลงใหญ่ 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ขอบเขตการประเมิน</a:t>
            </a: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Rounded Rectangle 14">
            <a:extLst>
              <a:ext uri="{FF2B5EF4-FFF2-40B4-BE49-F238E27FC236}">
                <a16:creationId xmlns:a16="http://schemas.microsoft.com/office/drawing/2014/main" id="{8BECBE95-D451-4B61-99F4-042BA90FE4C8}"/>
              </a:ext>
            </a:extLst>
          </p:cNvPr>
          <p:cNvSpPr/>
          <p:nvPr/>
        </p:nvSpPr>
        <p:spPr>
          <a:xfrm>
            <a:off x="4979861" y="4690592"/>
            <a:ext cx="275011" cy="322680"/>
          </a:xfrm>
          <a:prstGeom prst="roundRect">
            <a:avLst/>
          </a:prstGeom>
          <a:solidFill>
            <a:srgbClr val="00539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41" name="TextBox 19">
            <a:extLst>
              <a:ext uri="{FF2B5EF4-FFF2-40B4-BE49-F238E27FC236}">
                <a16:creationId xmlns:a16="http://schemas.microsoft.com/office/drawing/2014/main" id="{E2C6B1F5-9322-4FC5-8EE8-4C05B964F0B2}"/>
              </a:ext>
            </a:extLst>
          </p:cNvPr>
          <p:cNvSpPr txBox="1"/>
          <p:nvPr/>
        </p:nvSpPr>
        <p:spPr>
          <a:xfrm>
            <a:off x="5551455" y="4748907"/>
            <a:ext cx="30772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th-TH" sz="105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ร้อยละของต้นทุนการผลิตที่ลดลง</a:t>
            </a:r>
            <a:endParaRPr lang="th-TH" sz="1050" b="1" kern="0" dirty="0">
              <a:solidFill>
                <a:schemeClr val="bg2">
                  <a:lumMod val="1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TextBox 19">
            <a:extLst>
              <a:ext uri="{FF2B5EF4-FFF2-40B4-BE49-F238E27FC236}">
                <a16:creationId xmlns:a16="http://schemas.microsoft.com/office/drawing/2014/main" id="{7630753E-6232-4067-924E-C9161FA82997}"/>
              </a:ext>
            </a:extLst>
          </p:cNvPr>
          <p:cNvSpPr txBox="1"/>
          <p:nvPr/>
        </p:nvSpPr>
        <p:spPr>
          <a:xfrm>
            <a:off x="5551454" y="5158031"/>
            <a:ext cx="33927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th-TH" sz="105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ร้อยละของผลผลิตสินค้าเกษตรที่เพิ่มขึ้น</a:t>
            </a:r>
            <a:endParaRPr lang="th-TH" sz="1050" b="1" kern="0" dirty="0">
              <a:solidFill>
                <a:schemeClr val="bg2">
                  <a:lumMod val="1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TextBox 19">
            <a:extLst>
              <a:ext uri="{FF2B5EF4-FFF2-40B4-BE49-F238E27FC236}">
                <a16:creationId xmlns:a16="http://schemas.microsoft.com/office/drawing/2014/main" id="{ADF3D1D5-BFD2-4C3D-A9E7-4ECBEE759918}"/>
              </a:ext>
            </a:extLst>
          </p:cNvPr>
          <p:cNvSpPr txBox="1"/>
          <p:nvPr/>
        </p:nvSpPr>
        <p:spPr>
          <a:xfrm>
            <a:off x="5551454" y="5538803"/>
            <a:ext cx="34932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th-TH" sz="105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ร้อยละของแปลงที่ได้ราคาผลผลิตเพิ่มขึ้น</a:t>
            </a:r>
            <a:endParaRPr lang="th-TH" sz="1050" b="1" kern="0" dirty="0">
              <a:solidFill>
                <a:schemeClr val="bg2">
                  <a:lumMod val="1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TextBox 19">
            <a:extLst>
              <a:ext uri="{FF2B5EF4-FFF2-40B4-BE49-F238E27FC236}">
                <a16:creationId xmlns:a16="http://schemas.microsoft.com/office/drawing/2014/main" id="{37EEE0F2-04AE-42CD-8A68-3F1F364FF49A}"/>
              </a:ext>
            </a:extLst>
          </p:cNvPr>
          <p:cNvSpPr txBox="1"/>
          <p:nvPr/>
        </p:nvSpPr>
        <p:spPr>
          <a:xfrm>
            <a:off x="5551454" y="5844294"/>
            <a:ext cx="34932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th-TH" sz="105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ร้อยละของนาแปลงใหญ่ที่ได้รับการรับรองคุณภาพและมาตรฐานการผลิต</a:t>
            </a:r>
            <a:r>
              <a:rPr lang="th-TH" sz="105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1050" b="1" kern="0" dirty="0">
              <a:solidFill>
                <a:schemeClr val="bg2">
                  <a:lumMod val="1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Rounded Rectangle 14">
            <a:extLst>
              <a:ext uri="{FF2B5EF4-FFF2-40B4-BE49-F238E27FC236}">
                <a16:creationId xmlns:a16="http://schemas.microsoft.com/office/drawing/2014/main" id="{49F9969D-421C-4328-A580-2239E3CA7463}"/>
              </a:ext>
            </a:extLst>
          </p:cNvPr>
          <p:cNvSpPr/>
          <p:nvPr/>
        </p:nvSpPr>
        <p:spPr>
          <a:xfrm>
            <a:off x="4979860" y="5100272"/>
            <a:ext cx="275011" cy="322680"/>
          </a:xfrm>
          <a:prstGeom prst="roundRect">
            <a:avLst/>
          </a:prstGeom>
          <a:solidFill>
            <a:srgbClr val="00539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kern="0" spc="-15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kumimoji="0" lang="en-US" sz="1050" b="1" i="0" u="none" strike="noStrike" kern="0" cap="none" spc="-15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Rounded Rectangle 14">
            <a:extLst>
              <a:ext uri="{FF2B5EF4-FFF2-40B4-BE49-F238E27FC236}">
                <a16:creationId xmlns:a16="http://schemas.microsoft.com/office/drawing/2014/main" id="{37F0416B-D0AB-4380-AC37-2320C2DEDD44}"/>
              </a:ext>
            </a:extLst>
          </p:cNvPr>
          <p:cNvSpPr/>
          <p:nvPr/>
        </p:nvSpPr>
        <p:spPr>
          <a:xfrm>
            <a:off x="5006717" y="5509952"/>
            <a:ext cx="275011" cy="322680"/>
          </a:xfrm>
          <a:prstGeom prst="roundRect">
            <a:avLst/>
          </a:prstGeom>
          <a:solidFill>
            <a:srgbClr val="00539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47" name="Rounded Rectangle 14">
            <a:extLst>
              <a:ext uri="{FF2B5EF4-FFF2-40B4-BE49-F238E27FC236}">
                <a16:creationId xmlns:a16="http://schemas.microsoft.com/office/drawing/2014/main" id="{5A7B88E9-EFDD-4E4C-AD2F-2CE356959037}"/>
              </a:ext>
            </a:extLst>
          </p:cNvPr>
          <p:cNvSpPr/>
          <p:nvPr/>
        </p:nvSpPr>
        <p:spPr>
          <a:xfrm>
            <a:off x="5006717" y="5926750"/>
            <a:ext cx="275011" cy="322680"/>
          </a:xfrm>
          <a:prstGeom prst="roundRect">
            <a:avLst/>
          </a:prstGeom>
          <a:solidFill>
            <a:srgbClr val="00539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kern="0" spc="-15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kumimoji="0" lang="en-US" sz="1050" b="1" i="0" u="none" strike="noStrike" kern="0" cap="none" spc="-15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8" name="Picture 13">
            <a:extLst>
              <a:ext uri="{FF2B5EF4-FFF2-40B4-BE49-F238E27FC236}">
                <a16:creationId xmlns:a16="http://schemas.microsoft.com/office/drawing/2014/main" id="{EFCF1F52-ABA8-4C36-9BD1-7B1F0C9C78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757444" y="4914237"/>
            <a:ext cx="2115882" cy="1428750"/>
          </a:xfrm>
          <a:prstGeom prst="rect">
            <a:avLst/>
          </a:prstGeom>
        </p:spPr>
      </p:pic>
      <p:sp>
        <p:nvSpPr>
          <p:cNvPr id="49" name="Right Triangle 12">
            <a:extLst>
              <a:ext uri="{FF2B5EF4-FFF2-40B4-BE49-F238E27FC236}">
                <a16:creationId xmlns:a16="http://schemas.microsoft.com/office/drawing/2014/main" id="{2588663E-DAE1-4EDB-8750-A450BB08A55C}"/>
              </a:ext>
            </a:extLst>
          </p:cNvPr>
          <p:cNvSpPr/>
          <p:nvPr/>
        </p:nvSpPr>
        <p:spPr>
          <a:xfrm flipV="1">
            <a:off x="5529760" y="4492441"/>
            <a:ext cx="275011" cy="233548"/>
          </a:xfrm>
          <a:prstGeom prst="rtTriangle">
            <a:avLst/>
          </a:prstGeom>
          <a:solidFill>
            <a:srgbClr val="034265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9734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1">
            <a:extLst>
              <a:ext uri="{FF2B5EF4-FFF2-40B4-BE49-F238E27FC236}">
                <a16:creationId xmlns:a16="http://schemas.microsoft.com/office/drawing/2014/main" id="{BCC2593E-C706-4370-8E0F-D786B1FF1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116763" y="648335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>
              <a:lnSpc>
                <a:spcPct val="100000"/>
              </a:lnSpc>
              <a:spcBef>
                <a:spcPct val="0"/>
              </a:spcBef>
              <a:buFontTx/>
              <a:buNone/>
            </a:pPr>
            <a:fld id="{A48C8621-C781-4462-B6E1-1FE836549715}" type="slidenum">
              <a:rPr lang="th-TH" altLang="th-TH" sz="1000">
                <a:solidFill>
                  <a:srgbClr val="89898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defTabSz="91440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th-TH" altLang="th-TH" sz="1000" dirty="0">
              <a:solidFill>
                <a:srgbClr val="89898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ตาราง 5">
            <a:extLst>
              <a:ext uri="{FF2B5EF4-FFF2-40B4-BE49-F238E27FC236}">
                <a16:creationId xmlns:a16="http://schemas.microsoft.com/office/drawing/2014/main" id="{F709ADD2-DA4A-41BE-81DD-0BB5C771B8F0}"/>
              </a:ext>
            </a:extLst>
          </p:cNvPr>
          <p:cNvGraphicFramePr>
            <a:graphicFrameLocks noGrp="1"/>
          </p:cNvGraphicFramePr>
          <p:nvPr/>
        </p:nvGraphicFramePr>
        <p:xfrm>
          <a:off x="34720" y="1304045"/>
          <a:ext cx="9074560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170">
                  <a:extLst>
                    <a:ext uri="{9D8B030D-6E8A-4147-A177-3AD203B41FA5}">
                      <a16:colId xmlns:a16="http://schemas.microsoft.com/office/drawing/2014/main" val="151952155"/>
                    </a:ext>
                  </a:extLst>
                </a:gridCol>
                <a:gridCol w="520860">
                  <a:extLst>
                    <a:ext uri="{9D8B030D-6E8A-4147-A177-3AD203B41FA5}">
                      <a16:colId xmlns:a16="http://schemas.microsoft.com/office/drawing/2014/main" val="2254251716"/>
                    </a:ext>
                  </a:extLst>
                </a:gridCol>
                <a:gridCol w="526649">
                  <a:extLst>
                    <a:ext uri="{9D8B030D-6E8A-4147-A177-3AD203B41FA5}">
                      <a16:colId xmlns:a16="http://schemas.microsoft.com/office/drawing/2014/main" val="660075966"/>
                    </a:ext>
                  </a:extLst>
                </a:gridCol>
                <a:gridCol w="538222">
                  <a:extLst>
                    <a:ext uri="{9D8B030D-6E8A-4147-A177-3AD203B41FA5}">
                      <a16:colId xmlns:a16="http://schemas.microsoft.com/office/drawing/2014/main" val="3928209046"/>
                    </a:ext>
                  </a:extLst>
                </a:gridCol>
                <a:gridCol w="526648">
                  <a:extLst>
                    <a:ext uri="{9D8B030D-6E8A-4147-A177-3AD203B41FA5}">
                      <a16:colId xmlns:a16="http://schemas.microsoft.com/office/drawing/2014/main" val="3931603686"/>
                    </a:ext>
                  </a:extLst>
                </a:gridCol>
                <a:gridCol w="526649">
                  <a:extLst>
                    <a:ext uri="{9D8B030D-6E8A-4147-A177-3AD203B41FA5}">
                      <a16:colId xmlns:a16="http://schemas.microsoft.com/office/drawing/2014/main" val="3186665603"/>
                    </a:ext>
                  </a:extLst>
                </a:gridCol>
                <a:gridCol w="538222">
                  <a:extLst>
                    <a:ext uri="{9D8B030D-6E8A-4147-A177-3AD203B41FA5}">
                      <a16:colId xmlns:a16="http://schemas.microsoft.com/office/drawing/2014/main" val="3830902454"/>
                    </a:ext>
                  </a:extLst>
                </a:gridCol>
                <a:gridCol w="532436">
                  <a:extLst>
                    <a:ext uri="{9D8B030D-6E8A-4147-A177-3AD203B41FA5}">
                      <a16:colId xmlns:a16="http://schemas.microsoft.com/office/drawing/2014/main" val="2167777610"/>
                    </a:ext>
                  </a:extLst>
                </a:gridCol>
                <a:gridCol w="532435">
                  <a:extLst>
                    <a:ext uri="{9D8B030D-6E8A-4147-A177-3AD203B41FA5}">
                      <a16:colId xmlns:a16="http://schemas.microsoft.com/office/drawing/2014/main" val="314368710"/>
                    </a:ext>
                  </a:extLst>
                </a:gridCol>
                <a:gridCol w="538223">
                  <a:extLst>
                    <a:ext uri="{9D8B030D-6E8A-4147-A177-3AD203B41FA5}">
                      <a16:colId xmlns:a16="http://schemas.microsoft.com/office/drawing/2014/main" val="4133853194"/>
                    </a:ext>
                  </a:extLst>
                </a:gridCol>
                <a:gridCol w="526648">
                  <a:extLst>
                    <a:ext uri="{9D8B030D-6E8A-4147-A177-3AD203B41FA5}">
                      <a16:colId xmlns:a16="http://schemas.microsoft.com/office/drawing/2014/main" val="3849598167"/>
                    </a:ext>
                  </a:extLst>
                </a:gridCol>
                <a:gridCol w="532436">
                  <a:extLst>
                    <a:ext uri="{9D8B030D-6E8A-4147-A177-3AD203B41FA5}">
                      <a16:colId xmlns:a16="http://schemas.microsoft.com/office/drawing/2014/main" val="3388134892"/>
                    </a:ext>
                  </a:extLst>
                </a:gridCol>
                <a:gridCol w="526648">
                  <a:extLst>
                    <a:ext uri="{9D8B030D-6E8A-4147-A177-3AD203B41FA5}">
                      <a16:colId xmlns:a16="http://schemas.microsoft.com/office/drawing/2014/main" val="2756831345"/>
                    </a:ext>
                  </a:extLst>
                </a:gridCol>
                <a:gridCol w="532435">
                  <a:extLst>
                    <a:ext uri="{9D8B030D-6E8A-4147-A177-3AD203B41FA5}">
                      <a16:colId xmlns:a16="http://schemas.microsoft.com/office/drawing/2014/main" val="3966912990"/>
                    </a:ext>
                  </a:extLst>
                </a:gridCol>
                <a:gridCol w="538223">
                  <a:extLst>
                    <a:ext uri="{9D8B030D-6E8A-4147-A177-3AD203B41FA5}">
                      <a16:colId xmlns:a16="http://schemas.microsoft.com/office/drawing/2014/main" val="2252938480"/>
                    </a:ext>
                  </a:extLst>
                </a:gridCol>
                <a:gridCol w="526656">
                  <a:extLst>
                    <a:ext uri="{9D8B030D-6E8A-4147-A177-3AD203B41FA5}">
                      <a16:colId xmlns:a16="http://schemas.microsoft.com/office/drawing/2014/main" val="40648703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กรมการข้าว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กรมส่งเสริมการเกษตร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กรมประมง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กรมปศุสัตว์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กรมหม่อนไหม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425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ขั้นต่ำ</a:t>
                      </a:r>
                      <a:endParaRPr lang="en-US" sz="7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ขั้นมาตรฐาน</a:t>
                      </a:r>
                      <a:endParaRPr lang="en-US" sz="7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  <a:endParaRPr lang="en-US" sz="7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ขั้นต่ำ</a:t>
                      </a:r>
                      <a:endParaRPr lang="en-US" sz="7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ขั้นมาตรฐาน</a:t>
                      </a:r>
                      <a:endParaRPr lang="en-US" sz="7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  <a:endParaRPr lang="en-US" sz="7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ขั้นต่ำ</a:t>
                      </a:r>
                      <a:endParaRPr lang="en-US" sz="7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ขั้นมาตรฐาน</a:t>
                      </a:r>
                      <a:endParaRPr lang="en-US" sz="7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  <a:endParaRPr lang="en-US" sz="7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ขั้นต่ำ</a:t>
                      </a:r>
                      <a:endParaRPr lang="en-US" sz="7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ขั้นมาตรฐาน</a:t>
                      </a:r>
                      <a:endParaRPr lang="en-US" sz="7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  <a:endParaRPr lang="en-US" sz="7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ขั้นต่ำ</a:t>
                      </a:r>
                      <a:endParaRPr lang="en-US" sz="7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ขั้นมาตรฐาน</a:t>
                      </a:r>
                      <a:endParaRPr lang="en-US" sz="7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  <a:endParaRPr lang="en-US" sz="7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363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ตัวชี้วัดย่อยที่ 1 </a:t>
                      </a:r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ร้อยละของต้นทุนการผลิตที่ลดลง</a:t>
                      </a:r>
                    </a:p>
                    <a:p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6.84</a:t>
                      </a: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7.92</a:t>
                      </a:r>
                      <a:endParaRPr lang="en-US" sz="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th-TH" sz="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12.59</a:t>
                      </a: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16.28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18.28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20.28</a:t>
                      </a: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18.44</a:t>
                      </a:r>
                      <a:endParaRPr lang="th-TH" sz="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20.44</a:t>
                      </a:r>
                      <a:endParaRPr lang="en-US" sz="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22.44</a:t>
                      </a:r>
                    </a:p>
                    <a:p>
                      <a:pPr algn="ctr"/>
                      <a:b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763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ตัวชี้วัดย่อยที่ </a:t>
                      </a:r>
                      <a:r>
                        <a:rPr lang="en-US" sz="10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 </a:t>
                      </a:r>
                      <a:r>
                        <a:rPr lang="th-TH" sz="10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ร้อยละของผลผลิตสินค้าเกษตรที่เพิ่มขึ้น</a:t>
                      </a:r>
                      <a:endParaRPr lang="en-US" sz="1000" b="0" dirty="0"/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th-TH" sz="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th-TH" sz="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9.88</a:t>
                      </a: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11.88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13.88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17.58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19.58</a:t>
                      </a:r>
                      <a:endParaRPr lang="en-US" sz="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21.58</a:t>
                      </a:r>
                    </a:p>
                    <a:p>
                      <a:pPr algn="ctr"/>
                      <a:b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574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ตัวชี้วัดย่อยที่ 3 </a:t>
                      </a:r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ร้อยละของแปลงที่ได้ราคาผลผลิตเพิ่มขึ้น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th-TH" sz="9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b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th-TH" sz="9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b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4.42</a:t>
                      </a:r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5.42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6.42</a:t>
                      </a:r>
                      <a:b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13.28</a:t>
                      </a:r>
                      <a:endParaRPr lang="th-TH" sz="9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14.28</a:t>
                      </a:r>
                      <a:endParaRPr lang="en-US" sz="9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15.28</a:t>
                      </a:r>
                    </a:p>
                    <a:p>
                      <a:pPr algn="ctr"/>
                      <a:br>
                        <a:rPr lang="en-US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9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b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8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ตัวชี้วัดย่อยที่ 4</a:t>
                      </a:r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ร้อยละของแปลงใหญ่ที่ได้รับการรับรองคุณภาพและมาตรฐานการผลิต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55</a:t>
                      </a:r>
                      <a:endParaRPr lang="th-TH" sz="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65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55</a:t>
                      </a:r>
                      <a:endParaRPr lang="th-TH" sz="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65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92.86</a:t>
                      </a:r>
                      <a:endParaRPr lang="th-TH" sz="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95.86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98.86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17.43</a:t>
                      </a:r>
                      <a:endParaRPr lang="th-TH" sz="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22.43</a:t>
                      </a:r>
                      <a:endParaRPr lang="en-US" sz="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27.43</a:t>
                      </a: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55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</a:t>
                      </a:r>
                      <a:endParaRPr lang="en-US" sz="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65</a:t>
                      </a:r>
                      <a:b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94265"/>
                  </a:ext>
                </a:extLst>
              </a:tr>
            </a:tbl>
          </a:graphicData>
        </a:graphic>
      </p:graphicFrame>
      <p:sp>
        <p:nvSpPr>
          <p:cNvPr id="15" name="Rounded Rectangle 3">
            <a:extLst>
              <a:ext uri="{FF2B5EF4-FFF2-40B4-BE49-F238E27FC236}">
                <a16:creationId xmlns:a16="http://schemas.microsoft.com/office/drawing/2014/main" id="{48BFA146-8C7B-4727-A227-3FA6CA71F5B1}"/>
              </a:ext>
            </a:extLst>
          </p:cNvPr>
          <p:cNvSpPr/>
          <p:nvPr/>
        </p:nvSpPr>
        <p:spPr bwMode="gray">
          <a:xfrm>
            <a:off x="179388" y="798840"/>
            <a:ext cx="4895884" cy="32385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72000" tIns="72000" rIns="72000" bIns="72000"/>
          <a:lstStyle/>
          <a:p>
            <a:pPr algn="ctr" defTabSz="914400" eaLnBrk="1" hangingPunct="1">
              <a:spcBef>
                <a:spcPts val="0"/>
              </a:spcBef>
              <a:spcAft>
                <a:spcPts val="600"/>
              </a:spcAft>
              <a:defRPr/>
            </a:pPr>
            <a:endParaRPr lang="en-US" sz="1200" b="1" kern="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EE2AC34E-C888-454C-8D1E-4671BBFB4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823913"/>
            <a:ext cx="47943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1" fontAlgn="t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2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ตัวชี้วัดผลการดำเนินงานตามแนวทางส่งเสริมเกษตรแปลงใหญ่ </a:t>
            </a:r>
          </a:p>
        </p:txBody>
      </p:sp>
      <p:sp>
        <p:nvSpPr>
          <p:cNvPr id="17" name="TextBox 28">
            <a:extLst>
              <a:ext uri="{FF2B5EF4-FFF2-40B4-BE49-F238E27FC236}">
                <a16:creationId xmlns:a16="http://schemas.microsoft.com/office/drawing/2014/main" id="{87FBD47E-CD8C-40F5-BFF1-60F1E5815A31}"/>
              </a:ext>
            </a:extLst>
          </p:cNvPr>
          <p:cNvSpPr txBox="1"/>
          <p:nvPr/>
        </p:nvSpPr>
        <p:spPr>
          <a:xfrm>
            <a:off x="22225" y="55563"/>
            <a:ext cx="8602663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04863" indent="-804863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ตัวชี้วัด</a:t>
            </a:r>
            <a:r>
              <a:rPr lang="th-TH" alt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กรม </a:t>
            </a:r>
            <a:r>
              <a:rPr lang="en-US" alt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alt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กข./กสก./ปม./ปศ./มม./สศก./มกอช./กวก./ชป./พด.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b="1" dirty="0">
                <a:solidFill>
                  <a:prstClr val="white">
                    <a:lumMod val="50000"/>
                  </a:prst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ตามมาตรการปรับปรุงประสิทธิภาพในการปฏิบัติราชการ </a:t>
            </a: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พ.ศ. </a:t>
            </a:r>
            <a:r>
              <a:rPr lang="en-US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256</a:t>
            </a: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endParaRPr lang="th-TH" sz="9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5381210-DEF3-4E26-A02F-64945FF3A6A8}"/>
              </a:ext>
            </a:extLst>
          </p:cNvPr>
          <p:cNvGraphicFramePr>
            <a:graphicFrameLocks noGrp="1"/>
          </p:cNvGraphicFramePr>
          <p:nvPr/>
        </p:nvGraphicFramePr>
        <p:xfrm>
          <a:off x="1152939" y="1328185"/>
          <a:ext cx="7943353" cy="683495"/>
        </p:xfrm>
        <a:graphic>
          <a:graphicData uri="http://schemas.openxmlformats.org/drawingml/2006/table">
            <a:tbl>
              <a:tblPr/>
              <a:tblGrid>
                <a:gridCol w="7943353">
                  <a:extLst>
                    <a:ext uri="{9D8B030D-6E8A-4147-A177-3AD203B41FA5}">
                      <a16:colId xmlns:a16="http://schemas.microsoft.com/office/drawing/2014/main" val="3923587619"/>
                    </a:ext>
                  </a:extLst>
                </a:gridCol>
              </a:tblGrid>
              <a:tr h="6834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905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905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905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571072"/>
                  </a:ext>
                </a:extLst>
              </a:tr>
            </a:tbl>
          </a:graphicData>
        </a:graphic>
      </p:graphicFrame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637093D5-F995-413B-B259-FFF6C43E22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388" y="5154684"/>
            <a:ext cx="8964611" cy="170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980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E80310-9327-4767-AEEC-B2EE593D7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0673"/>
            <a:ext cx="2057400" cy="365125"/>
          </a:xfrm>
        </p:spPr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h-TH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C02E2A7-05C2-48D3-89FB-A66B36A3CC4A}"/>
              </a:ext>
            </a:extLst>
          </p:cNvPr>
          <p:cNvGraphicFramePr>
            <a:graphicFrameLocks noGrp="1"/>
          </p:cNvGraphicFramePr>
          <p:nvPr/>
        </p:nvGraphicFramePr>
        <p:xfrm>
          <a:off x="120502" y="3868341"/>
          <a:ext cx="6152642" cy="2809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5992">
                  <a:extLst>
                    <a:ext uri="{9D8B030D-6E8A-4147-A177-3AD203B41FA5}">
                      <a16:colId xmlns:a16="http://schemas.microsoft.com/office/drawing/2014/main" val="1400707066"/>
                    </a:ext>
                  </a:extLst>
                </a:gridCol>
                <a:gridCol w="1435992">
                  <a:extLst>
                    <a:ext uri="{9D8B030D-6E8A-4147-A177-3AD203B41FA5}">
                      <a16:colId xmlns:a16="http://schemas.microsoft.com/office/drawing/2014/main" val="1661457189"/>
                    </a:ext>
                  </a:extLst>
                </a:gridCol>
                <a:gridCol w="1657240">
                  <a:extLst>
                    <a:ext uri="{9D8B030D-6E8A-4147-A177-3AD203B41FA5}">
                      <a16:colId xmlns:a16="http://schemas.microsoft.com/office/drawing/2014/main" val="2395773697"/>
                    </a:ext>
                  </a:extLst>
                </a:gridCol>
                <a:gridCol w="1623418">
                  <a:extLst>
                    <a:ext uri="{9D8B030D-6E8A-4147-A177-3AD203B41FA5}">
                      <a16:colId xmlns:a16="http://schemas.microsoft.com/office/drawing/2014/main" val="2019525282"/>
                    </a:ext>
                  </a:extLst>
                </a:gridCol>
              </a:tblGrid>
              <a:tr h="15282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 </a:t>
                      </a: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 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566634"/>
                  </a:ext>
                </a:extLst>
              </a:tr>
              <a:tr h="143835">
                <a:tc>
                  <a:txBody>
                    <a:bodyPr/>
                    <a:lstStyle/>
                    <a:p>
                      <a:pPr algn="ctr"/>
                      <a:endParaRPr lang="th-TH" sz="9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053"/>
                  </a:ext>
                </a:extLst>
              </a:tr>
              <a:tr h="467463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กรมการข้าว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6.84</a:t>
                      </a:r>
                      <a:endParaRPr lang="th-TH" sz="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(ผลการดำเนินงานปี </a:t>
                      </a:r>
                      <a: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61)</a:t>
                      </a: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7.92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(interval +/-1.08%)</a:t>
                      </a:r>
                    </a:p>
                    <a:p>
                      <a:pPr algn="ctr"/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  <a:tr h="460986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กรมส่งเสริมการเกษตร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th-TH" sz="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(เป้าหมายปี </a:t>
                      </a:r>
                      <a: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12.59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(ผลการดำเนินงานปี </a:t>
                      </a:r>
                      <a: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61)</a:t>
                      </a: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5025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กรมประมง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16.28</a:t>
                      </a:r>
                    </a:p>
                    <a:p>
                      <a:pPr algn="ctr"/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(ผลการดำเนินงานปี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62)</a:t>
                      </a: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18.28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(interval +/-2%)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20.28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(เป้าหมายปี </a:t>
                      </a:r>
                      <a: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63)</a:t>
                      </a: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11589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กรมปศุสัตว์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18.44</a:t>
                      </a:r>
                    </a:p>
                    <a:p>
                      <a:pPr algn="ctr"/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(ผลการดำเนินงานปี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62)</a:t>
                      </a:r>
                      <a:endParaRPr lang="th-TH" sz="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20.44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(interval +/-2%)</a:t>
                      </a:r>
                    </a:p>
                    <a:p>
                      <a:pPr algn="ctr"/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 ปี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22.44</a:t>
                      </a:r>
                    </a:p>
                    <a:p>
                      <a:pPr algn="ctr"/>
                      <a:b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690403"/>
                  </a:ext>
                </a:extLst>
              </a:tr>
              <a:tr h="467463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กรมหม่อนไหม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(ผลการดำเนินงานปี </a:t>
                      </a:r>
                      <a: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61)</a:t>
                      </a: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(interval +/-2%)</a:t>
                      </a: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 ปี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43022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12E6596-0CEB-45E7-B97A-3CD4CC6B0B85}"/>
              </a:ext>
            </a:extLst>
          </p:cNvPr>
          <p:cNvSpPr txBox="1"/>
          <p:nvPr/>
        </p:nvSpPr>
        <p:spPr>
          <a:xfrm>
            <a:off x="120502" y="184764"/>
            <a:ext cx="7421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ตัวชี้วัดย่อยที่ 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ร้อยละของต้นทุนการผลิตที่ลดลง</a:t>
            </a:r>
            <a:endParaRPr lang="en-US" b="1" dirty="0"/>
          </a:p>
        </p:txBody>
      </p:sp>
      <p:graphicFrame>
        <p:nvGraphicFramePr>
          <p:cNvPr id="7" name="ตาราง 9">
            <a:extLst>
              <a:ext uri="{FF2B5EF4-FFF2-40B4-BE49-F238E27FC236}">
                <a16:creationId xmlns:a16="http://schemas.microsoft.com/office/drawing/2014/main" id="{EAEBF493-FECB-4A18-8CB9-D270C762E7F4}"/>
              </a:ext>
            </a:extLst>
          </p:cNvPr>
          <p:cNvGraphicFramePr>
            <a:graphicFrameLocks noGrp="1"/>
          </p:cNvGraphicFramePr>
          <p:nvPr/>
        </p:nvGraphicFramePr>
        <p:xfrm>
          <a:off x="120502" y="740721"/>
          <a:ext cx="8902009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2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43036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marL="228600" marR="0" lvl="0" indent="-2286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th-TH" sz="1000" b="0" spc="-1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ร้อยละของต้นทุนการผลิตที่ลดลง หมายถึง</a:t>
                      </a:r>
                      <a:r>
                        <a:rPr lang="en-US" sz="1000" b="0" spc="-1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000" b="0" spc="-1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ต้นทุนการผลิตสินค้าเกษตรที่ลดลงจากการดำเนินงานตามแนวทางส่งเสริมการเกษตรแปลงใหญ่ เมื่อ</a:t>
                      </a:r>
                      <a:r>
                        <a:rPr lang="th-TH" sz="1000" b="1" u="sng" spc="-10" baseline="0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เทียบกับ</a:t>
                      </a:r>
                      <a:r>
                        <a:rPr lang="th-TH" sz="1000" b="0" spc="-1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ต้นทุนการผลิต</a:t>
                      </a:r>
                      <a:r>
                        <a:rPr lang="th-TH" sz="10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สินค้าเกษตรจากการทำการเกษตร</a:t>
                      </a:r>
                      <a:r>
                        <a:rPr lang="th-TH" sz="1000" b="1" u="sng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ก่อนร่วมโครงการฯ</a:t>
                      </a:r>
                      <a:endParaRPr lang="en-US" sz="1000" b="1" u="sng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228600" marR="0" lvl="0" indent="-2286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th-TH" sz="10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พิจารณาความสำเร็จจาก คำนวณหา</a:t>
                      </a:r>
                      <a:r>
                        <a:rPr lang="th-TH" sz="1000" b="1" u="sng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ค่าเฉลี่ยร้อยละของต้นทุนการผลิตที่ลดลง</a:t>
                      </a:r>
                      <a:r>
                        <a:rPr lang="th-TH" sz="10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ของทุกแปลง (โดยเฉลี่ยทุกแปลง)</a:t>
                      </a:r>
                      <a:endParaRPr lang="th-TH" sz="1000" b="0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h-TH" sz="900" b="0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DE70A4D-5540-4D34-9666-62B4547B0483}"/>
              </a:ext>
            </a:extLst>
          </p:cNvPr>
          <p:cNvGraphicFramePr>
            <a:graphicFrameLocks noGrp="1"/>
          </p:cNvGraphicFramePr>
          <p:nvPr/>
        </p:nvGraphicFramePr>
        <p:xfrm>
          <a:off x="120501" y="1731765"/>
          <a:ext cx="4503586" cy="1771356"/>
        </p:xfrm>
        <a:graphic>
          <a:graphicData uri="http://schemas.openxmlformats.org/drawingml/2006/table">
            <a:tbl>
              <a:tblPr firstRow="1"/>
              <a:tblGrid>
                <a:gridCol w="1013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506">
                  <a:extLst>
                    <a:ext uri="{9D8B030D-6E8A-4147-A177-3AD203B41FA5}">
                      <a16:colId xmlns:a16="http://schemas.microsoft.com/office/drawing/2014/main" val="1156627402"/>
                    </a:ext>
                  </a:extLst>
                </a:gridCol>
                <a:gridCol w="893506">
                  <a:extLst>
                    <a:ext uri="{9D8B030D-6E8A-4147-A177-3AD203B41FA5}">
                      <a16:colId xmlns:a16="http://schemas.microsoft.com/office/drawing/2014/main" val="4041828440"/>
                    </a:ext>
                  </a:extLst>
                </a:gridCol>
                <a:gridCol w="851728">
                  <a:extLst>
                    <a:ext uri="{9D8B030D-6E8A-4147-A177-3AD203B41FA5}">
                      <a16:colId xmlns:a16="http://schemas.microsoft.com/office/drawing/2014/main" val="4161316149"/>
                    </a:ext>
                  </a:extLst>
                </a:gridCol>
                <a:gridCol w="851728">
                  <a:extLst>
                    <a:ext uri="{9D8B030D-6E8A-4147-A177-3AD203B41FA5}">
                      <a16:colId xmlns:a16="http://schemas.microsoft.com/office/drawing/2014/main" val="2044929244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47573"/>
                  </a:ext>
                </a:extLst>
              </a:tr>
              <a:tr h="163859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6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กรมการข้าว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19.26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10.08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(-9.18%)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6.84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(-3.24%)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6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กรมส่งเสริมการเกษตร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18.56</a:t>
                      </a:r>
                    </a:p>
                    <a:p>
                      <a:pPr algn="ctr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12.59</a:t>
                      </a:r>
                    </a:p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(-5.97%)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620713"/>
                  </a:ext>
                </a:extLst>
              </a:tr>
              <a:tr h="4149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กรมประมง</a:t>
                      </a:r>
                      <a:endParaRPr lang="th-TH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16.28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89604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C69F7A0-8DC6-409F-BE7D-A8B66C1EBD87}"/>
              </a:ext>
            </a:extLst>
          </p:cNvPr>
          <p:cNvGraphicFramePr>
            <a:graphicFrameLocks noGrp="1"/>
          </p:cNvGraphicFramePr>
          <p:nvPr/>
        </p:nvGraphicFramePr>
        <p:xfrm>
          <a:off x="4784651" y="1731765"/>
          <a:ext cx="4171555" cy="1317672"/>
        </p:xfrm>
        <a:graphic>
          <a:graphicData uri="http://schemas.openxmlformats.org/drawingml/2006/table">
            <a:tbl>
              <a:tblPr firstRow="1"/>
              <a:tblGrid>
                <a:gridCol w="1157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661">
                  <a:extLst>
                    <a:ext uri="{9D8B030D-6E8A-4147-A177-3AD203B41FA5}">
                      <a16:colId xmlns:a16="http://schemas.microsoft.com/office/drawing/2014/main" val="1778005554"/>
                    </a:ext>
                  </a:extLst>
                </a:gridCol>
                <a:gridCol w="1020661">
                  <a:extLst>
                    <a:ext uri="{9D8B030D-6E8A-4147-A177-3AD203B41FA5}">
                      <a16:colId xmlns:a16="http://schemas.microsoft.com/office/drawing/2014/main" val="4041828440"/>
                    </a:ext>
                  </a:extLst>
                </a:gridCol>
                <a:gridCol w="972937">
                  <a:extLst>
                    <a:ext uri="{9D8B030D-6E8A-4147-A177-3AD203B41FA5}">
                      <a16:colId xmlns:a16="http://schemas.microsoft.com/office/drawing/2014/main" val="4161316149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47573"/>
                  </a:ext>
                </a:extLst>
              </a:tr>
              <a:tr h="163859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9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กรมปศุสัตว์</a:t>
                      </a:r>
                      <a:endParaRPr lang="th-TH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18.44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9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กรมหม่อนไหม</a:t>
                      </a:r>
                      <a:endParaRPr lang="th-TH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62071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856E375-2DAB-4E1E-8FA0-EFADAFDD1D6C}"/>
              </a:ext>
            </a:extLst>
          </p:cNvPr>
          <p:cNvSpPr txBox="1"/>
          <p:nvPr/>
        </p:nvSpPr>
        <p:spPr>
          <a:xfrm>
            <a:off x="4713768" y="3119446"/>
            <a:ext cx="43947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4675" indent="-574675"/>
            <a:r>
              <a:rPr lang="th-TH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 </a:t>
            </a:r>
            <a:r>
              <a:rPr lang="en-US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ปศ. ปี </a:t>
            </a:r>
            <a:r>
              <a:rPr lang="en-US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62 </a:t>
            </a:r>
            <a:r>
              <a:rPr lang="th-TH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เป็นแปลงใหม่ปี </a:t>
            </a:r>
            <a:r>
              <a:rPr lang="en-US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 </a:t>
            </a:r>
            <a:r>
              <a:rPr lang="th-TH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มม. - แปลงใหญ่ ปี 59 และ ปี 60  จำนวน </a:t>
            </a:r>
            <a:r>
              <a:rPr lang="en-US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</a:t>
            </a:r>
            <a:r>
              <a:rPr lang="th-TH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</a:t>
            </a:r>
            <a:endParaRPr lang="en-US" sz="800" spc="-2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64EB8E-87EA-4BEE-932C-CA56C539A67B}"/>
              </a:ext>
            </a:extLst>
          </p:cNvPr>
          <p:cNvSpPr txBox="1"/>
          <p:nvPr/>
        </p:nvSpPr>
        <p:spPr>
          <a:xfrm>
            <a:off x="24317" y="3567500"/>
            <a:ext cx="48855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4675" indent="-574675"/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กสก. ปี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60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แปลงต้นแบบ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76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จว. / ปี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61 -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แปลงใหญ่ ปี 59 และ ปี 60  จำนวน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997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ปม. แป็นแปลงใหญ่ปี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จำนวน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</a:t>
            </a:r>
            <a:endParaRPr 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รูปภาพ 9">
            <a:extLst>
              <a:ext uri="{FF2B5EF4-FFF2-40B4-BE49-F238E27FC236}">
                <a16:creationId xmlns:a16="http://schemas.microsoft.com/office/drawing/2014/main" id="{28C2CCC3-8114-4A14-8850-45FA896972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091" y="4145777"/>
            <a:ext cx="2057400" cy="1905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3455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E80310-9327-4767-AEEC-B2EE593D7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0673"/>
            <a:ext cx="2057400" cy="365125"/>
          </a:xfrm>
        </p:spPr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h-TH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C02E2A7-05C2-48D3-89FB-A66B36A3CC4A}"/>
              </a:ext>
            </a:extLst>
          </p:cNvPr>
          <p:cNvGraphicFramePr>
            <a:graphicFrameLocks noGrp="1"/>
          </p:cNvGraphicFramePr>
          <p:nvPr/>
        </p:nvGraphicFramePr>
        <p:xfrm>
          <a:off x="120502" y="3833619"/>
          <a:ext cx="6152642" cy="2879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5992">
                  <a:extLst>
                    <a:ext uri="{9D8B030D-6E8A-4147-A177-3AD203B41FA5}">
                      <a16:colId xmlns:a16="http://schemas.microsoft.com/office/drawing/2014/main" val="1400707066"/>
                    </a:ext>
                  </a:extLst>
                </a:gridCol>
                <a:gridCol w="1435992">
                  <a:extLst>
                    <a:ext uri="{9D8B030D-6E8A-4147-A177-3AD203B41FA5}">
                      <a16:colId xmlns:a16="http://schemas.microsoft.com/office/drawing/2014/main" val="1661457189"/>
                    </a:ext>
                  </a:extLst>
                </a:gridCol>
                <a:gridCol w="1657240">
                  <a:extLst>
                    <a:ext uri="{9D8B030D-6E8A-4147-A177-3AD203B41FA5}">
                      <a16:colId xmlns:a16="http://schemas.microsoft.com/office/drawing/2014/main" val="2395773697"/>
                    </a:ext>
                  </a:extLst>
                </a:gridCol>
                <a:gridCol w="1623418">
                  <a:extLst>
                    <a:ext uri="{9D8B030D-6E8A-4147-A177-3AD203B41FA5}">
                      <a16:colId xmlns:a16="http://schemas.microsoft.com/office/drawing/2014/main" val="2019525282"/>
                    </a:ext>
                  </a:extLst>
                </a:gridCol>
              </a:tblGrid>
              <a:tr h="1528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566634"/>
                  </a:ext>
                </a:extLst>
              </a:tr>
              <a:tr h="143835">
                <a:tc>
                  <a:txBody>
                    <a:bodyPr/>
                    <a:lstStyle/>
                    <a:p>
                      <a:pPr algn="ctr"/>
                      <a:endParaRPr lang="th-TH" sz="9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053"/>
                  </a:ext>
                </a:extLst>
              </a:tr>
              <a:tr h="550421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กรมการข้าว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th-TH" sz="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(interval +/-2%)</a:t>
                      </a:r>
                    </a:p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เป้าหมายปี </a:t>
                      </a:r>
                      <a: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กรมส่งเสริมการเกษตร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th-TH" sz="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(interval +/-4%)</a:t>
                      </a:r>
                    </a:p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เป้าหมายปี </a:t>
                      </a:r>
                      <a: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5025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กรมประมง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9.88</a:t>
                      </a:r>
                    </a:p>
                    <a:p>
                      <a:pPr algn="ctr"/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(ผลการดำเนินงานปี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62)</a:t>
                      </a: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11.88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(interval +/-2%)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13.88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115890"/>
                  </a:ext>
                </a:extLst>
              </a:tr>
              <a:tr h="467463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กรมปศุสัตว์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17.58</a:t>
                      </a:r>
                    </a:p>
                    <a:p>
                      <a:pPr algn="ctr"/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(ผลการดำเนินงานปี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62)</a:t>
                      </a:r>
                      <a:endParaRPr lang="th-TH" sz="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19.58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(interval +/-2%)</a:t>
                      </a:r>
                    </a:p>
                    <a:p>
                      <a:pPr algn="ctr"/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 ปี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21.58</a:t>
                      </a:r>
                    </a:p>
                    <a:p>
                      <a:pPr algn="ctr"/>
                      <a:b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690403"/>
                  </a:ext>
                </a:extLst>
              </a:tr>
              <a:tr h="467463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กรมหม่อนไหม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  <a:p>
                      <a:pPr algn="ctr"/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(ผลการดำเนินงานปี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61)</a:t>
                      </a: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(interval +/-2%)</a:t>
                      </a: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 ปี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43022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12E6596-0CEB-45E7-B97A-3CD4CC6B0B85}"/>
              </a:ext>
            </a:extLst>
          </p:cNvPr>
          <p:cNvSpPr txBox="1"/>
          <p:nvPr/>
        </p:nvSpPr>
        <p:spPr>
          <a:xfrm>
            <a:off x="120502" y="184764"/>
            <a:ext cx="7421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ตัวชี้วัดย่อยที่ 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2 </a:t>
            </a:r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ร้อยละของผลผลิตสินค้าเกษตรที่เพิ่มขึ้น</a:t>
            </a:r>
            <a:endParaRPr lang="en-US" b="1" dirty="0"/>
          </a:p>
        </p:txBody>
      </p:sp>
      <p:graphicFrame>
        <p:nvGraphicFramePr>
          <p:cNvPr id="7" name="ตาราง 9">
            <a:extLst>
              <a:ext uri="{FF2B5EF4-FFF2-40B4-BE49-F238E27FC236}">
                <a16:creationId xmlns:a16="http://schemas.microsoft.com/office/drawing/2014/main" id="{EAEBF493-FECB-4A18-8CB9-D270C762E7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971307"/>
              </p:ext>
            </p:extLst>
          </p:nvPr>
        </p:nvGraphicFramePr>
        <p:xfrm>
          <a:off x="120501" y="714667"/>
          <a:ext cx="8902009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2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43036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marL="228600" marR="0" lvl="0" indent="-2286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th-TH" sz="10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ร้อยละของผลผลิตสินค้าเกษตรที่เพิ่มขึ้น</a:t>
                      </a:r>
                      <a:r>
                        <a:rPr lang="th-TH" sz="10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0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หมายถึง ปริมาณผลผลิตเฉลี่ยของสินค้าเกษตรต่อพื้นที่ ที่เพิ่มขึ้นจากการดำเนินงานตามแนวทางส่งเสริมการเกษตรแปลงใหญ่ เมื่อ</a:t>
                      </a:r>
                      <a:r>
                        <a:rPr lang="th-TH" sz="1000" b="1" u="sng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เทียบกับ</a:t>
                      </a:r>
                      <a:r>
                        <a:rPr lang="th-TH" sz="10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ปริมาณผลผลิตเฉลี่ยของสินค้าเกษตรต่อพื้นที่จากการทำการเกษตร</a:t>
                      </a:r>
                      <a:r>
                        <a:rPr lang="th-TH" sz="1000" b="1" u="sng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ก่อนเข้าร่วมโครงการฯ</a:t>
                      </a:r>
                      <a:endParaRPr lang="en-US" sz="1000" b="1" u="sng" dirty="0">
                        <a:solidFill>
                          <a:srgbClr val="FF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228600" marR="0" lvl="0" indent="-2286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th-TH" sz="10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พิจารณาความสำเร็จจาก คำนวณหา</a:t>
                      </a:r>
                      <a:r>
                        <a:rPr lang="th-TH" sz="1000" b="1" u="sng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ค่าเฉลี่ยร้อยละของผลผลิตสินค้าเกษตรที่เพิ่มขึ้น</a:t>
                      </a:r>
                      <a:r>
                        <a:rPr lang="th-TH" sz="10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ของทุกแปลง (โดยเฉลี่ยทุกแปลง)</a:t>
                      </a:r>
                      <a:endParaRPr lang="th-TH" sz="1000" b="0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h-TH" sz="900" b="0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DE70A4D-5540-4D34-9666-62B4547B0483}"/>
              </a:ext>
            </a:extLst>
          </p:cNvPr>
          <p:cNvGraphicFramePr>
            <a:graphicFrameLocks noGrp="1"/>
          </p:cNvGraphicFramePr>
          <p:nvPr/>
        </p:nvGraphicFramePr>
        <p:xfrm>
          <a:off x="120501" y="1731765"/>
          <a:ext cx="4520947" cy="1820592"/>
        </p:xfrm>
        <a:graphic>
          <a:graphicData uri="http://schemas.openxmlformats.org/drawingml/2006/table">
            <a:tbl>
              <a:tblPr firstRow="1"/>
              <a:tblGrid>
                <a:gridCol w="1017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51">
                  <a:extLst>
                    <a:ext uri="{9D8B030D-6E8A-4147-A177-3AD203B41FA5}">
                      <a16:colId xmlns:a16="http://schemas.microsoft.com/office/drawing/2014/main" val="16409082"/>
                    </a:ext>
                  </a:extLst>
                </a:gridCol>
                <a:gridCol w="896951">
                  <a:extLst>
                    <a:ext uri="{9D8B030D-6E8A-4147-A177-3AD203B41FA5}">
                      <a16:colId xmlns:a16="http://schemas.microsoft.com/office/drawing/2014/main" val="4041828440"/>
                    </a:ext>
                  </a:extLst>
                </a:gridCol>
                <a:gridCol w="855011">
                  <a:extLst>
                    <a:ext uri="{9D8B030D-6E8A-4147-A177-3AD203B41FA5}">
                      <a16:colId xmlns:a16="http://schemas.microsoft.com/office/drawing/2014/main" val="4161316149"/>
                    </a:ext>
                  </a:extLst>
                </a:gridCol>
                <a:gridCol w="855011">
                  <a:extLst>
                    <a:ext uri="{9D8B030D-6E8A-4147-A177-3AD203B41FA5}">
                      <a16:colId xmlns:a16="http://schemas.microsoft.com/office/drawing/2014/main" val="2044929244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47573"/>
                  </a:ext>
                </a:extLst>
              </a:tr>
              <a:tr h="163859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9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กรมการข้าว</a:t>
                      </a:r>
                      <a:endParaRPr lang="th-TH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13.20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8.12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(-5.08%)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7.50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(-0.62%)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6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กรมส่งเสริมการเกษตร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  <a:p>
                      <a:pPr algn="ctr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18.05</a:t>
                      </a:r>
                    </a:p>
                    <a:p>
                      <a:pPr algn="ctr" fontAlgn="b"/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620713"/>
                  </a:ext>
                </a:extLst>
              </a:tr>
              <a:tr h="4149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กรมประมง</a:t>
                      </a:r>
                      <a:endParaRPr lang="th-TH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9.88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89604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C69F7A0-8DC6-409F-BE7D-A8B66C1EBD87}"/>
              </a:ext>
            </a:extLst>
          </p:cNvPr>
          <p:cNvGraphicFramePr>
            <a:graphicFrameLocks noGrp="1"/>
          </p:cNvGraphicFramePr>
          <p:nvPr/>
        </p:nvGraphicFramePr>
        <p:xfrm>
          <a:off x="4784651" y="1731765"/>
          <a:ext cx="4171555" cy="1317672"/>
        </p:xfrm>
        <a:graphic>
          <a:graphicData uri="http://schemas.openxmlformats.org/drawingml/2006/table">
            <a:tbl>
              <a:tblPr firstRow="1"/>
              <a:tblGrid>
                <a:gridCol w="1157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661">
                  <a:extLst>
                    <a:ext uri="{9D8B030D-6E8A-4147-A177-3AD203B41FA5}">
                      <a16:colId xmlns:a16="http://schemas.microsoft.com/office/drawing/2014/main" val="1778005554"/>
                    </a:ext>
                  </a:extLst>
                </a:gridCol>
                <a:gridCol w="1020661">
                  <a:extLst>
                    <a:ext uri="{9D8B030D-6E8A-4147-A177-3AD203B41FA5}">
                      <a16:colId xmlns:a16="http://schemas.microsoft.com/office/drawing/2014/main" val="4041828440"/>
                    </a:ext>
                  </a:extLst>
                </a:gridCol>
                <a:gridCol w="972937">
                  <a:extLst>
                    <a:ext uri="{9D8B030D-6E8A-4147-A177-3AD203B41FA5}">
                      <a16:colId xmlns:a16="http://schemas.microsoft.com/office/drawing/2014/main" val="4161316149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47573"/>
                  </a:ext>
                </a:extLst>
              </a:tr>
              <a:tr h="163859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9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กรมปศุสัตว์</a:t>
                      </a:r>
                      <a:endParaRPr lang="th-TH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17.58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9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กรมหม่อนไหม</a:t>
                      </a:r>
                      <a:endParaRPr lang="th-TH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62071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856E375-2DAB-4E1E-8FA0-EFADAFDD1D6C}"/>
              </a:ext>
            </a:extLst>
          </p:cNvPr>
          <p:cNvSpPr txBox="1"/>
          <p:nvPr/>
        </p:nvSpPr>
        <p:spPr>
          <a:xfrm>
            <a:off x="4713768" y="3119446"/>
            <a:ext cx="43947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4675" indent="-574675"/>
            <a:r>
              <a:rPr lang="th-TH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 </a:t>
            </a:r>
            <a:r>
              <a:rPr lang="en-US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ปศ. ปี </a:t>
            </a:r>
            <a:r>
              <a:rPr lang="en-US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62 </a:t>
            </a:r>
            <a:r>
              <a:rPr lang="th-TH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เป็นแปลงใหม่ปี </a:t>
            </a:r>
            <a:r>
              <a:rPr lang="en-US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 </a:t>
            </a:r>
            <a:r>
              <a:rPr lang="th-TH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มม. - แปลงใหญ่ ปี 59 และ ปี 60  จำนวน </a:t>
            </a:r>
            <a:r>
              <a:rPr lang="en-US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</a:t>
            </a:r>
            <a:r>
              <a:rPr lang="th-TH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</a:t>
            </a:r>
            <a:endParaRPr lang="en-US" sz="800" spc="-2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E18FFC2-6FFB-4954-947E-B9360B02A9AA}"/>
              </a:ext>
            </a:extLst>
          </p:cNvPr>
          <p:cNvSpPr txBox="1"/>
          <p:nvPr/>
        </p:nvSpPr>
        <p:spPr>
          <a:xfrm>
            <a:off x="24317" y="3567500"/>
            <a:ext cx="48855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4675" indent="-574675"/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กสก. ปี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60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แปลงต้นแบบ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76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จว. / ปี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61 -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แปลงใหญ่ ปี 59 และ ปี 60  จำนวน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997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ปม. แป็นแปลงใหญ่ปี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จำนวน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</a:t>
            </a:r>
            <a:endParaRPr 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รูปภาพ 9">
            <a:extLst>
              <a:ext uri="{FF2B5EF4-FFF2-40B4-BE49-F238E27FC236}">
                <a16:creationId xmlns:a16="http://schemas.microsoft.com/office/drawing/2014/main" id="{1BD84A22-CC41-4B94-9561-F70D12070E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4515" y="4239495"/>
            <a:ext cx="2068054" cy="206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54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E80310-9327-4767-AEEC-B2EE593D7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0673"/>
            <a:ext cx="2057400" cy="365125"/>
          </a:xfrm>
        </p:spPr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h-TH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C02E2A7-05C2-48D3-89FB-A66B36A3CC4A}"/>
              </a:ext>
            </a:extLst>
          </p:cNvPr>
          <p:cNvGraphicFramePr>
            <a:graphicFrameLocks noGrp="1"/>
          </p:cNvGraphicFramePr>
          <p:nvPr/>
        </p:nvGraphicFramePr>
        <p:xfrm>
          <a:off x="120502" y="3726629"/>
          <a:ext cx="6152642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5992">
                  <a:extLst>
                    <a:ext uri="{9D8B030D-6E8A-4147-A177-3AD203B41FA5}">
                      <a16:colId xmlns:a16="http://schemas.microsoft.com/office/drawing/2014/main" val="1400707066"/>
                    </a:ext>
                  </a:extLst>
                </a:gridCol>
                <a:gridCol w="1435992">
                  <a:extLst>
                    <a:ext uri="{9D8B030D-6E8A-4147-A177-3AD203B41FA5}">
                      <a16:colId xmlns:a16="http://schemas.microsoft.com/office/drawing/2014/main" val="1661457189"/>
                    </a:ext>
                  </a:extLst>
                </a:gridCol>
                <a:gridCol w="1657240">
                  <a:extLst>
                    <a:ext uri="{9D8B030D-6E8A-4147-A177-3AD203B41FA5}">
                      <a16:colId xmlns:a16="http://schemas.microsoft.com/office/drawing/2014/main" val="2395773697"/>
                    </a:ext>
                  </a:extLst>
                </a:gridCol>
                <a:gridCol w="1623418">
                  <a:extLst>
                    <a:ext uri="{9D8B030D-6E8A-4147-A177-3AD203B41FA5}">
                      <a16:colId xmlns:a16="http://schemas.microsoft.com/office/drawing/2014/main" val="2019525282"/>
                    </a:ext>
                  </a:extLst>
                </a:gridCol>
              </a:tblGrid>
              <a:tr h="1528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566634"/>
                  </a:ext>
                </a:extLst>
              </a:tr>
              <a:tr h="143835">
                <a:tc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053"/>
                  </a:ext>
                </a:extLst>
              </a:tr>
              <a:tr h="467463">
                <a:tc>
                  <a:txBody>
                    <a:bodyPr/>
                    <a:lstStyle/>
                    <a:p>
                      <a:pPr algn="ctr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กรมการข้าว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th-TH" sz="9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b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(interval +/-1%)</a:t>
                      </a:r>
                    </a:p>
                    <a:p>
                      <a:pPr algn="ctr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เป้าหมายปี 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b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  <a:tr h="467463">
                <a:tc>
                  <a:txBody>
                    <a:bodyPr/>
                    <a:lstStyle/>
                    <a:p>
                      <a:pPr algn="ctr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กรมส่งเสริมการเกษตร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th-TH" sz="9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b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(interval +/-1%)</a:t>
                      </a:r>
                    </a:p>
                    <a:p>
                      <a:pPr algn="ctr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เป้าหมายปี 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b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50254"/>
                  </a:ext>
                </a:extLst>
              </a:tr>
              <a:tr h="467463">
                <a:tc>
                  <a:txBody>
                    <a:bodyPr/>
                    <a:lstStyle/>
                    <a:p>
                      <a:pPr algn="ctr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กรมประมง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4.42</a:t>
                      </a:r>
                    </a:p>
                    <a:p>
                      <a:pPr algn="ctr"/>
                      <a:r>
                        <a:rPr lang="th-TH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(ผลการดำเนินงานปี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62)</a:t>
                      </a:r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5.42</a:t>
                      </a:r>
                    </a:p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(interval +/-1%)</a:t>
                      </a:r>
                    </a:p>
                    <a:p>
                      <a:pPr algn="ctr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เป้าหมายปี 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6.42</a:t>
                      </a:r>
                      <a:b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115890"/>
                  </a:ext>
                </a:extLst>
              </a:tr>
              <a:tr h="467463">
                <a:tc>
                  <a:txBody>
                    <a:bodyPr/>
                    <a:lstStyle/>
                    <a:p>
                      <a:pPr algn="ctr"/>
                      <a:r>
                        <a:rPr lang="th-TH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กรมปศุสัตว์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13.28</a:t>
                      </a:r>
                    </a:p>
                    <a:p>
                      <a:pPr algn="ctr"/>
                      <a:r>
                        <a:rPr lang="th-TH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(ผลการดำเนินงานปี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62)</a:t>
                      </a:r>
                      <a:endParaRPr lang="th-TH" sz="9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14.28</a:t>
                      </a:r>
                    </a:p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(interval +/-1%)</a:t>
                      </a:r>
                    </a:p>
                    <a:p>
                      <a:pPr algn="ctr"/>
                      <a:r>
                        <a:rPr lang="th-TH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 ปี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15.28</a:t>
                      </a:r>
                    </a:p>
                    <a:p>
                      <a:pPr algn="ctr"/>
                      <a:br>
                        <a:rPr lang="en-US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9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690403"/>
                  </a:ext>
                </a:extLst>
              </a:tr>
              <a:tr h="467463">
                <a:tc>
                  <a:txBody>
                    <a:bodyPr/>
                    <a:lstStyle/>
                    <a:p>
                      <a:pPr algn="ctr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กรมหม่อนไหม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  <a:p>
                      <a:pPr algn="ctr"/>
                      <a:r>
                        <a:rPr lang="th-TH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(ผลการดำเนินงานปี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61)</a:t>
                      </a:r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(interval +/-1%)</a:t>
                      </a:r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th-TH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 ปี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b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43022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12E6596-0CEB-45E7-B97A-3CD4CC6B0B85}"/>
              </a:ext>
            </a:extLst>
          </p:cNvPr>
          <p:cNvSpPr txBox="1"/>
          <p:nvPr/>
        </p:nvSpPr>
        <p:spPr>
          <a:xfrm>
            <a:off x="120502" y="184764"/>
            <a:ext cx="7421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ตัวชี้วัดย่อยที่ </a:t>
            </a:r>
            <a:r>
              <a:rPr lang="en-US" b="1" dirty="0">
                <a:latin typeface="Tahoma" pitchFamily="34" charset="0"/>
                <a:ea typeface="Tahoma" pitchFamily="34" charset="0"/>
                <a:cs typeface="Tahoma" pitchFamily="34" charset="0"/>
              </a:rPr>
              <a:t>3 </a:t>
            </a:r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ร้อยละของแปลงที่ได้ราคาผลผลิตเพิ่มขึ้น</a:t>
            </a:r>
            <a:endParaRPr lang="en-US" b="1" dirty="0"/>
          </a:p>
        </p:txBody>
      </p:sp>
      <p:graphicFrame>
        <p:nvGraphicFramePr>
          <p:cNvPr id="7" name="ตาราง 9">
            <a:extLst>
              <a:ext uri="{FF2B5EF4-FFF2-40B4-BE49-F238E27FC236}">
                <a16:creationId xmlns:a16="http://schemas.microsoft.com/office/drawing/2014/main" id="{EAEBF493-FECB-4A18-8CB9-D270C762E7F4}"/>
              </a:ext>
            </a:extLst>
          </p:cNvPr>
          <p:cNvGraphicFramePr>
            <a:graphicFrameLocks noGrp="1"/>
          </p:cNvGraphicFramePr>
          <p:nvPr/>
        </p:nvGraphicFramePr>
        <p:xfrm>
          <a:off x="120502" y="740721"/>
          <a:ext cx="8902009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2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43036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marL="228600" marR="0" lvl="0" indent="-2286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kumimoji="0" lang="th-TH" sz="1000" b="0" i="0" u="none" strike="noStrike" kern="1200" cap="none" spc="-4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ร้อยละของแปลงที่ได้ราคาผลผลิตเพิ่มขึ้น หมายถึง</a:t>
                      </a:r>
                      <a:r>
                        <a:rPr kumimoji="0" lang="en-US" sz="1000" b="0" i="0" u="none" strike="noStrike" kern="1200" cap="none" spc="-4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000" b="0" strike="noStrike" spc="-4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ราคาผลผลิตที่เพิ่มขึ้นจากการดำเนินงานตามแนวทางส่งเสริมการเกษตรแปลงใหญ่ เมื่อ</a:t>
                      </a:r>
                      <a:r>
                        <a:rPr lang="th-TH" sz="1000" b="1" u="sng" strike="noStrike" spc="-40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เทียบกับราคาผลผลิตสินค้าเกษตร</a:t>
                      </a:r>
                      <a:r>
                        <a:rPr lang="th-TH" sz="1000" b="1" u="sng" strike="noStrike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จากราคาทั่วไปของจังหวัด</a:t>
                      </a:r>
                      <a:r>
                        <a:rPr lang="en-US" sz="1000" b="0" strike="noStrike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</a:p>
                    <a:p>
                      <a:pPr marL="228600" marR="0" lvl="0" indent="-2286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th-TH" sz="1000" b="0" strike="noStrike" spc="-3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สำหรับกรมประมง กรมปศุสัตว์ และกรมหม่อนไหม </a:t>
                      </a:r>
                      <a:r>
                        <a:rPr lang="en-US" sz="1000" b="0" strike="noStrike" spc="-3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:</a:t>
                      </a:r>
                      <a:r>
                        <a:rPr lang="th-TH" sz="1000" b="0" strike="noStrike" spc="-3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ราคาผลผลิตที่เพิ่มขึ้นจากการดำเนินงานตามแนวทางส่งเสริมการเกษตรแปลงใหญ่ เมื่อ</a:t>
                      </a:r>
                      <a:r>
                        <a:rPr lang="th-TH" sz="1000" b="1" u="sng" strike="noStrike" spc="-30" baseline="0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เทียบกับราคาผลผลิตก่อนเข้าร่วมโครงการ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228600" marR="0" lvl="0" indent="-2286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th-TH" sz="10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พิจารณาความสำเร็จจาก คำนวณหา</a:t>
                      </a:r>
                      <a:r>
                        <a:rPr lang="th-TH" sz="1000" b="1" u="sng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ค่าเฉลี่ยร้อยละของราคาผลผลิตที่เพิ่มขึ้น</a:t>
                      </a:r>
                      <a:r>
                        <a:rPr lang="th-TH" sz="1000" b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ของทุกแปลง (โดยเฉลี่ยทุกแปลง)</a:t>
                      </a:r>
                      <a:endParaRPr lang="th-TH" sz="1000" b="0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h-TH" sz="900" b="0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DE70A4D-5540-4D34-9666-62B4547B0483}"/>
              </a:ext>
            </a:extLst>
          </p:cNvPr>
          <p:cNvGraphicFramePr>
            <a:graphicFrameLocks noGrp="1"/>
          </p:cNvGraphicFramePr>
          <p:nvPr/>
        </p:nvGraphicFramePr>
        <p:xfrm>
          <a:off x="211639" y="2007781"/>
          <a:ext cx="4309733" cy="1444079"/>
        </p:xfrm>
        <a:graphic>
          <a:graphicData uri="http://schemas.openxmlformats.org/drawingml/2006/table">
            <a:tbl>
              <a:tblPr firstRow="1"/>
              <a:tblGrid>
                <a:gridCol w="1209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673">
                  <a:extLst>
                    <a:ext uri="{9D8B030D-6E8A-4147-A177-3AD203B41FA5}">
                      <a16:colId xmlns:a16="http://schemas.microsoft.com/office/drawing/2014/main" val="4041828440"/>
                    </a:ext>
                  </a:extLst>
                </a:gridCol>
                <a:gridCol w="1016797">
                  <a:extLst>
                    <a:ext uri="{9D8B030D-6E8A-4147-A177-3AD203B41FA5}">
                      <a16:colId xmlns:a16="http://schemas.microsoft.com/office/drawing/2014/main" val="4161316149"/>
                    </a:ext>
                  </a:extLst>
                </a:gridCol>
                <a:gridCol w="1016797">
                  <a:extLst>
                    <a:ext uri="{9D8B030D-6E8A-4147-A177-3AD203B41FA5}">
                      <a16:colId xmlns:a16="http://schemas.microsoft.com/office/drawing/2014/main" val="2044929244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47573"/>
                  </a:ext>
                </a:extLst>
              </a:tr>
              <a:tr h="163859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4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กรมการข้าว</a:t>
                      </a:r>
                      <a:endParaRPr lang="th-TH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6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กรมส่งเสริมการเกษตร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16.01</a:t>
                      </a:r>
                    </a:p>
                    <a:p>
                      <a:pPr algn="ctr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19.34</a:t>
                      </a:r>
                    </a:p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(+3.33%)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620713"/>
                  </a:ext>
                </a:extLst>
              </a:tr>
              <a:tr h="297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กรมประมง</a:t>
                      </a:r>
                      <a:endParaRPr lang="th-TH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4.42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89604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C69F7A0-8DC6-409F-BE7D-A8B66C1EBD87}"/>
              </a:ext>
            </a:extLst>
          </p:cNvPr>
          <p:cNvGraphicFramePr>
            <a:graphicFrameLocks noGrp="1"/>
          </p:cNvGraphicFramePr>
          <p:nvPr/>
        </p:nvGraphicFramePr>
        <p:xfrm>
          <a:off x="4732592" y="1990401"/>
          <a:ext cx="4171555" cy="1317672"/>
        </p:xfrm>
        <a:graphic>
          <a:graphicData uri="http://schemas.openxmlformats.org/drawingml/2006/table">
            <a:tbl>
              <a:tblPr firstRow="1"/>
              <a:tblGrid>
                <a:gridCol w="1157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661">
                  <a:extLst>
                    <a:ext uri="{9D8B030D-6E8A-4147-A177-3AD203B41FA5}">
                      <a16:colId xmlns:a16="http://schemas.microsoft.com/office/drawing/2014/main" val="1778005554"/>
                    </a:ext>
                  </a:extLst>
                </a:gridCol>
                <a:gridCol w="1020661">
                  <a:extLst>
                    <a:ext uri="{9D8B030D-6E8A-4147-A177-3AD203B41FA5}">
                      <a16:colId xmlns:a16="http://schemas.microsoft.com/office/drawing/2014/main" val="4041828440"/>
                    </a:ext>
                  </a:extLst>
                </a:gridCol>
                <a:gridCol w="972937">
                  <a:extLst>
                    <a:ext uri="{9D8B030D-6E8A-4147-A177-3AD203B41FA5}">
                      <a16:colId xmlns:a16="http://schemas.microsoft.com/office/drawing/2014/main" val="4161316149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47573"/>
                  </a:ext>
                </a:extLst>
              </a:tr>
              <a:tr h="163859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9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กรมปศุสัตว์</a:t>
                      </a:r>
                      <a:endParaRPr lang="th-TH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13.28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9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กรมหม่อนไหม</a:t>
                      </a:r>
                      <a:endParaRPr lang="th-TH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62071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856E375-2DAB-4E1E-8FA0-EFADAFDD1D6C}"/>
              </a:ext>
            </a:extLst>
          </p:cNvPr>
          <p:cNvSpPr txBox="1"/>
          <p:nvPr/>
        </p:nvSpPr>
        <p:spPr>
          <a:xfrm>
            <a:off x="4690644" y="3358281"/>
            <a:ext cx="43947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4675" indent="-574675"/>
            <a:r>
              <a:rPr lang="th-TH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 </a:t>
            </a:r>
            <a:r>
              <a:rPr lang="en-US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ปศ. ปี </a:t>
            </a:r>
            <a:r>
              <a:rPr lang="en-US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62 </a:t>
            </a:r>
            <a:r>
              <a:rPr lang="th-TH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เป็นแปลงใหม่ปี </a:t>
            </a:r>
            <a:r>
              <a:rPr lang="en-US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 </a:t>
            </a:r>
            <a:r>
              <a:rPr lang="th-TH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มม. - แปลงใหญ่ ปี 59 และ ปี 60  จำนวน </a:t>
            </a:r>
            <a:r>
              <a:rPr lang="en-US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</a:t>
            </a:r>
            <a:r>
              <a:rPr lang="th-TH" sz="8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</a:t>
            </a:r>
            <a:endParaRPr lang="en-US" sz="800" spc="-2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E7DA559-6752-47E4-8095-4E3CCF57A389}"/>
              </a:ext>
            </a:extLst>
          </p:cNvPr>
          <p:cNvSpPr txBox="1"/>
          <p:nvPr/>
        </p:nvSpPr>
        <p:spPr>
          <a:xfrm>
            <a:off x="159569" y="3399058"/>
            <a:ext cx="4492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4675" indent="-574675"/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กสก. ปี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60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แปลงต้นแบบ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76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จว. / ปี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61 -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แปลงใหญ่ ปี 59 และ ปี 60  จำนวน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997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แปลง/ ปม. แป็นแปลงใหญ่ปี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จำนวน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</a:t>
            </a:r>
            <a:endParaRPr 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1865AA-5F67-45EE-BD1A-C078F53D3373}"/>
              </a:ext>
            </a:extLst>
          </p:cNvPr>
          <p:cNvSpPr txBox="1"/>
          <p:nvPr/>
        </p:nvSpPr>
        <p:spPr>
          <a:xfrm>
            <a:off x="1506072" y="2541714"/>
            <a:ext cx="2904564" cy="1846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เนื่องจากไม่มีการเก็บข้อมูลพื้นฐาน กำหนดให้ใช้เกณฑ์การให้คะแนนเท่า กสก.</a:t>
            </a:r>
            <a:endParaRPr lang="en-US" sz="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" name="Picture 16">
            <a:extLst>
              <a:ext uri="{FF2B5EF4-FFF2-40B4-BE49-F238E27FC236}">
                <a16:creationId xmlns:a16="http://schemas.microsoft.com/office/drawing/2014/main" id="{33F416FB-9BE7-4ACC-BAA3-DE02ED4C12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768" y="4239491"/>
            <a:ext cx="1832520" cy="1718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3546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E80310-9327-4767-AEEC-B2EE593D7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0673"/>
            <a:ext cx="2057400" cy="365125"/>
          </a:xfrm>
        </p:spPr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h-TH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C02E2A7-05C2-48D3-89FB-A66B36A3CC4A}"/>
              </a:ext>
            </a:extLst>
          </p:cNvPr>
          <p:cNvGraphicFramePr>
            <a:graphicFrameLocks noGrp="1"/>
          </p:cNvGraphicFramePr>
          <p:nvPr/>
        </p:nvGraphicFramePr>
        <p:xfrm>
          <a:off x="120502" y="4062963"/>
          <a:ext cx="6152642" cy="2837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5992">
                  <a:extLst>
                    <a:ext uri="{9D8B030D-6E8A-4147-A177-3AD203B41FA5}">
                      <a16:colId xmlns:a16="http://schemas.microsoft.com/office/drawing/2014/main" val="1400707066"/>
                    </a:ext>
                  </a:extLst>
                </a:gridCol>
                <a:gridCol w="1435992">
                  <a:extLst>
                    <a:ext uri="{9D8B030D-6E8A-4147-A177-3AD203B41FA5}">
                      <a16:colId xmlns:a16="http://schemas.microsoft.com/office/drawing/2014/main" val="1661457189"/>
                    </a:ext>
                  </a:extLst>
                </a:gridCol>
                <a:gridCol w="1657240">
                  <a:extLst>
                    <a:ext uri="{9D8B030D-6E8A-4147-A177-3AD203B41FA5}">
                      <a16:colId xmlns:a16="http://schemas.microsoft.com/office/drawing/2014/main" val="2395773697"/>
                    </a:ext>
                  </a:extLst>
                </a:gridCol>
                <a:gridCol w="1623418">
                  <a:extLst>
                    <a:ext uri="{9D8B030D-6E8A-4147-A177-3AD203B41FA5}">
                      <a16:colId xmlns:a16="http://schemas.microsoft.com/office/drawing/2014/main" val="2019525282"/>
                    </a:ext>
                  </a:extLst>
                </a:gridCol>
              </a:tblGrid>
              <a:tr h="2547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566634"/>
                  </a:ext>
                </a:extLst>
              </a:tr>
              <a:tr h="231546">
                <a:tc>
                  <a:txBody>
                    <a:bodyPr/>
                    <a:lstStyle/>
                    <a:p>
                      <a:pPr algn="ctr"/>
                      <a:endParaRPr lang="th-TH" sz="9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053"/>
                  </a:ext>
                </a:extLst>
              </a:tr>
              <a:tr h="339601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กรมการข้าว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55</a:t>
                      </a:r>
                      <a:endParaRPr lang="th-TH" sz="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(interval +/- 5%)</a:t>
                      </a:r>
                    </a:p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เป้าหมายปี </a:t>
                      </a:r>
                      <a: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65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  <a:tr h="473488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กรมส่งเสริมการเกษตร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55</a:t>
                      </a:r>
                      <a:endParaRPr lang="th-TH" sz="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</a:t>
                      </a:r>
                      <a:endParaRPr lang="th-TH" sz="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(interval +/- 5%)</a:t>
                      </a:r>
                    </a:p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เป้าหมายปี </a:t>
                      </a:r>
                      <a: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65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50254"/>
                  </a:ext>
                </a:extLst>
              </a:tr>
              <a:tr h="473488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กรมประมง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92.86</a:t>
                      </a:r>
                      <a:endParaRPr lang="th-TH" sz="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95.86</a:t>
                      </a:r>
                      <a:endParaRPr lang="th-TH" sz="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(interval +/- 3%)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98.86</a:t>
                      </a:r>
                      <a:b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115890"/>
                  </a:ext>
                </a:extLst>
              </a:tr>
              <a:tr h="473488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กรมปศุสัตว์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17.43</a:t>
                      </a:r>
                    </a:p>
                    <a:p>
                      <a:pPr algn="ctr"/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(ผลการดำเนินงานปี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62)</a:t>
                      </a:r>
                      <a:endParaRPr lang="th-TH" sz="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22.43</a:t>
                      </a: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(interval +/-5%)</a:t>
                      </a:r>
                    </a:p>
                    <a:p>
                      <a:pPr algn="ctr"/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 ปี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27.43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690403"/>
                  </a:ext>
                </a:extLst>
              </a:tr>
              <a:tr h="473488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กรมหม่อนไหม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55</a:t>
                      </a:r>
                    </a:p>
                    <a:p>
                      <a:pPr algn="ctr"/>
                      <a:endParaRPr lang="th-TH" sz="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</a:t>
                      </a:r>
                      <a:endParaRPr lang="th-TH" sz="8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(interval +/- 5%)</a:t>
                      </a:r>
                    </a:p>
                    <a:p>
                      <a:pPr algn="ctr"/>
                      <a:r>
                        <a:rPr lang="th-TH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 ปี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65</a:t>
                      </a:r>
                      <a:br>
                        <a:rPr lang="en-US" sz="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th-TH" sz="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43022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12E6596-0CEB-45E7-B97A-3CD4CC6B0B85}"/>
              </a:ext>
            </a:extLst>
          </p:cNvPr>
          <p:cNvSpPr txBox="1"/>
          <p:nvPr/>
        </p:nvSpPr>
        <p:spPr>
          <a:xfrm>
            <a:off x="120502" y="184764"/>
            <a:ext cx="8317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ตัวชี้วัดย่อยที่ 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4 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ร้อยละของแปลงใหญ่ที่ได้รับการรับรองคุณภาพและมาตรฐานการผลิต</a:t>
            </a:r>
            <a:endParaRPr lang="en-US" sz="1600" b="1" dirty="0"/>
          </a:p>
        </p:txBody>
      </p:sp>
      <p:graphicFrame>
        <p:nvGraphicFramePr>
          <p:cNvPr id="7" name="ตาราง 9">
            <a:extLst>
              <a:ext uri="{FF2B5EF4-FFF2-40B4-BE49-F238E27FC236}">
                <a16:creationId xmlns:a16="http://schemas.microsoft.com/office/drawing/2014/main" id="{EAEBF493-FECB-4A18-8CB9-D270C762E7F4}"/>
              </a:ext>
            </a:extLst>
          </p:cNvPr>
          <p:cNvGraphicFramePr>
            <a:graphicFrameLocks noGrp="1"/>
          </p:cNvGraphicFramePr>
          <p:nvPr/>
        </p:nvGraphicFramePr>
        <p:xfrm>
          <a:off x="120502" y="740721"/>
          <a:ext cx="8902009" cy="187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2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43036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marL="228600" marR="0" lvl="0" indent="-2286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th-TH" sz="1000" b="0" strike="noStrike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ร้อยละของแปลงใหญ่ที่ได้รับการรับรองคุณภาพและมาตรฐานการผลิต หมายถึง จำนวนแปลงใหญ่ที่อยู่ภายใต้การส่งเสริมการเกษตรแบบแปลงใหญ่ที่ได้รับการสนับสนุนให้เข้าสู่การตรวจสอบรับรองคุณภาพมาตรฐานที่ได้รับการสนับสนุนงบประมาณในการดำเนินงานของส่วนราชการ (ของแต่ละกรมที่รับผิดชอบ)</a:t>
                      </a:r>
                    </a:p>
                    <a:p>
                      <a:pPr marL="228600" marR="0" lvl="0" indent="-2286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เฉพาะแปลง/สินค้าที่สามารถเข้าสู่ระบบรับรองได้ตามหลักเกณฑ์ของทางราชการ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228600" marR="0" lvl="0" indent="-2286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ระบบการรับรองคุณภาพและมาตรฐานการผลิต เช่น มาตรฐานเกษตรอินทรีย์ มาตรฐาน 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GAP GFM </a:t>
                      </a: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ฟาร์มปลอดโรค จากหน่วยงานที่มีหน้าที่ในการรับรองมาตรฐานนั้นๆ </a:t>
                      </a:r>
                    </a:p>
                    <a:p>
                      <a:pPr marL="171450" marR="0" lvl="0" indent="3175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แปลงของเกษตรกรที่สามารถตรวจรับรองได้ คือ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29845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1) เป็นแปลงที่มีเอกสารสิทธิ์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29845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2) เป็นสินค้าที่สามารถตรวจรับรองมาตรฐานได้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3175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จำแนกชนิดสินค้าในแปลงใหญ่ ประจำปีงบประมาณ พ.ศ. 2563 เป็น 2 กลุ่ม ดังนี้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1811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- กลุ่มที่ 1 </a:t>
                      </a: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สินค้าเกษตรที่ไม่สมัครตรวจรับรองคุณภาพและมาตรฐานการผลิต เช่น มันสำปะหลัง ข้าวโพดเลี้ยงสัตว์ อ้อยโรงงาน ยางพารา เป็นต้น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1811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 - กลุ่มที่ 2 </a:t>
                      </a:r>
                      <a:r>
                        <a:rPr kumimoji="0" lang="th-TH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สินค้าเกษตรที่สมัครตรวจรับรองคุณภาพและมาตรฐานการผลิต ได้แก่ พืชผัก ไม้ผล ข้าว พืชอาหาร สินค้าประมง สินค้าปศุสัตว์ เป็นต้น</a:t>
                      </a:r>
                      <a:endParaRPr lang="th-TH" sz="1000" b="0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DE70A4D-5540-4D34-9666-62B4547B0483}"/>
              </a:ext>
            </a:extLst>
          </p:cNvPr>
          <p:cNvGraphicFramePr>
            <a:graphicFrameLocks noGrp="1"/>
          </p:cNvGraphicFramePr>
          <p:nvPr/>
        </p:nvGraphicFramePr>
        <p:xfrm>
          <a:off x="120502" y="2619709"/>
          <a:ext cx="4309733" cy="1244625"/>
        </p:xfrm>
        <a:graphic>
          <a:graphicData uri="http://schemas.openxmlformats.org/drawingml/2006/table">
            <a:tbl>
              <a:tblPr firstRow="1"/>
              <a:tblGrid>
                <a:gridCol w="1209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673">
                  <a:extLst>
                    <a:ext uri="{9D8B030D-6E8A-4147-A177-3AD203B41FA5}">
                      <a16:colId xmlns:a16="http://schemas.microsoft.com/office/drawing/2014/main" val="4041828440"/>
                    </a:ext>
                  </a:extLst>
                </a:gridCol>
                <a:gridCol w="1016797">
                  <a:extLst>
                    <a:ext uri="{9D8B030D-6E8A-4147-A177-3AD203B41FA5}">
                      <a16:colId xmlns:a16="http://schemas.microsoft.com/office/drawing/2014/main" val="4161316149"/>
                    </a:ext>
                  </a:extLst>
                </a:gridCol>
                <a:gridCol w="1016797">
                  <a:extLst>
                    <a:ext uri="{9D8B030D-6E8A-4147-A177-3AD203B41FA5}">
                      <a16:colId xmlns:a16="http://schemas.microsoft.com/office/drawing/2014/main" val="2044929244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47573"/>
                  </a:ext>
                </a:extLst>
              </a:tr>
              <a:tr h="163859">
                <a:tc>
                  <a:txBody>
                    <a:bodyPr/>
                    <a:lstStyle/>
                    <a:p>
                      <a:pPr lvl="0" algn="ctr"/>
                      <a:r>
                        <a:rPr lang="th-TH" sz="8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</a:t>
                      </a:r>
                      <a:endParaRPr lang="en-US" sz="8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6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กรมการข้าว</a:t>
                      </a:r>
                      <a:endParaRPr lang="th-TH" sz="8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64</a:t>
                      </a:r>
                      <a:endParaRPr lang="th-TH" sz="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th-TH" sz="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6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กรมส่งเสริมการเกษตร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  <a:p>
                      <a:pPr algn="ctr" fontAlgn="b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47.52</a:t>
                      </a:r>
                    </a:p>
                    <a:p>
                      <a:pPr algn="ctr" fontAlgn="b"/>
                      <a:endParaRPr lang="th-TH" sz="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620713"/>
                  </a:ext>
                </a:extLst>
              </a:tr>
              <a:tr h="2168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กรมประมง</a:t>
                      </a:r>
                      <a:endParaRPr lang="th-TH" sz="8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92.86</a:t>
                      </a:r>
                      <a:endParaRPr lang="th-TH" sz="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89604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C69F7A0-8DC6-409F-BE7D-A8B66C1EBD87}"/>
              </a:ext>
            </a:extLst>
          </p:cNvPr>
          <p:cNvGraphicFramePr>
            <a:graphicFrameLocks noGrp="1"/>
          </p:cNvGraphicFramePr>
          <p:nvPr/>
        </p:nvGraphicFramePr>
        <p:xfrm>
          <a:off x="4571506" y="2598586"/>
          <a:ext cx="4394793" cy="1132104"/>
        </p:xfrm>
        <a:graphic>
          <a:graphicData uri="http://schemas.openxmlformats.org/drawingml/2006/table">
            <a:tbl>
              <a:tblPr firstRow="1"/>
              <a:tblGrid>
                <a:gridCol w="1219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5281">
                  <a:extLst>
                    <a:ext uri="{9D8B030D-6E8A-4147-A177-3AD203B41FA5}">
                      <a16:colId xmlns:a16="http://schemas.microsoft.com/office/drawing/2014/main" val="1778005554"/>
                    </a:ext>
                  </a:extLst>
                </a:gridCol>
                <a:gridCol w="1075281">
                  <a:extLst>
                    <a:ext uri="{9D8B030D-6E8A-4147-A177-3AD203B41FA5}">
                      <a16:colId xmlns:a16="http://schemas.microsoft.com/office/drawing/2014/main" val="4041828440"/>
                    </a:ext>
                  </a:extLst>
                </a:gridCol>
                <a:gridCol w="1025003">
                  <a:extLst>
                    <a:ext uri="{9D8B030D-6E8A-4147-A177-3AD203B41FA5}">
                      <a16:colId xmlns:a16="http://schemas.microsoft.com/office/drawing/2014/main" val="4161316149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ข้อมูลพื้นฐาน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947573"/>
                  </a:ext>
                </a:extLst>
              </a:tr>
              <a:tr h="163859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4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กรมปศุสัตว์</a:t>
                      </a:r>
                      <a:endParaRPr lang="th-TH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17.43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9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กรมหม่อนไหม</a:t>
                      </a:r>
                      <a:endParaRPr lang="th-TH" sz="9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th-TH" sz="9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62071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856E375-2DAB-4E1E-8FA0-EFADAFDD1D6C}"/>
              </a:ext>
            </a:extLst>
          </p:cNvPr>
          <p:cNvSpPr txBox="1"/>
          <p:nvPr/>
        </p:nvSpPr>
        <p:spPr>
          <a:xfrm>
            <a:off x="4571505" y="3751592"/>
            <a:ext cx="43947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4675" indent="-574675"/>
            <a:r>
              <a:rPr lang="th-TH" sz="9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 </a:t>
            </a:r>
            <a:r>
              <a:rPr lang="en-US" sz="9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9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ปศ. ปี </a:t>
            </a:r>
            <a:r>
              <a:rPr lang="en-US" sz="9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62 </a:t>
            </a:r>
            <a:r>
              <a:rPr lang="th-TH" sz="9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เป็นแปลงใหม่ปี </a:t>
            </a:r>
            <a:r>
              <a:rPr lang="en-US" sz="9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 </a:t>
            </a:r>
            <a:r>
              <a:rPr lang="th-TH" sz="9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มม. - แปลงใหญ่ ปี 59 และ ปี 60  จำนวน </a:t>
            </a:r>
            <a:r>
              <a:rPr lang="en-US" sz="9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</a:t>
            </a:r>
            <a:r>
              <a:rPr lang="th-TH" sz="90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</a:t>
            </a:r>
            <a:endParaRPr lang="en-US" sz="900" spc="-2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9C6486-DC3E-4294-9450-3C99AAAFE4B1}"/>
              </a:ext>
            </a:extLst>
          </p:cNvPr>
          <p:cNvSpPr txBox="1"/>
          <p:nvPr/>
        </p:nvSpPr>
        <p:spPr>
          <a:xfrm>
            <a:off x="48506" y="3853417"/>
            <a:ext cx="4492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4675" indent="-574675"/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กสก. ปี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60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แปลงต้นแบบ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76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จว. / ปี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61 -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แปลงใหญ่ ปี 59 และ ปี 60  จำนวน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997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แปลง/ ปม. แป็นแปลงใหญ่ปี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61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จำนวน </a:t>
            </a:r>
            <a:r>
              <a:rPr lang="en-US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 </a:t>
            </a:r>
            <a:r>
              <a:rPr lang="th-TH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แปลง</a:t>
            </a:r>
            <a:endParaRPr 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2" name="ตาราง 9">
            <a:extLst>
              <a:ext uri="{FF2B5EF4-FFF2-40B4-BE49-F238E27FC236}">
                <a16:creationId xmlns:a16="http://schemas.microsoft.com/office/drawing/2014/main" id="{6F7670B2-87AC-4979-AAE3-55B96523C184}"/>
              </a:ext>
            </a:extLst>
          </p:cNvPr>
          <p:cNvGraphicFramePr>
            <a:graphicFrameLocks noGrp="1"/>
          </p:cNvGraphicFramePr>
          <p:nvPr/>
        </p:nvGraphicFramePr>
        <p:xfrm>
          <a:off x="6439142" y="4062963"/>
          <a:ext cx="2527156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7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เงื่อนไข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505041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กรมส่งเสริมการเกษตร  จะต้องส่งข้อมูลรายชื่อเกษตรกรที่ยื่นเข้าสู่ระบบการตรวจรับรอง </a:t>
                      </a:r>
                      <a:r>
                        <a:rPr lang="en-US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(GAP Online) </a:t>
                      </a: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ของกรมวิชาการเกษตร </a:t>
                      </a:r>
                      <a:r>
                        <a:rPr lang="th-TH" sz="900" b="1" u="sng" baseline="0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ให้สำนักงาน ก.พ.ร. ภายใน </a:t>
                      </a:r>
                      <a:r>
                        <a:rPr lang="en-US" sz="900" b="1" u="sng" baseline="0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 </a:t>
                      </a:r>
                      <a:r>
                        <a:rPr lang="th-TH" sz="900" b="1" u="sng" baseline="0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เมษายน </a:t>
                      </a:r>
                      <a:r>
                        <a:rPr lang="en-US" sz="900" b="1" u="sng" baseline="0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2563</a:t>
                      </a:r>
                      <a:r>
                        <a:rPr lang="th-TH" sz="900" b="1" u="sng" baseline="0" dirty="0">
                          <a:solidFill>
                            <a:srgbClr val="FF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เพื่อใช้เป็นฐานในการคำนวณ </a:t>
                      </a:r>
                      <a:r>
                        <a:rPr lang="en-US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(N </a:t>
                      </a: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ใหญ่)</a:t>
                      </a:r>
                      <a:endParaRPr lang="en-US" sz="90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7772C28-5274-45E1-B19E-4E77F66FE2A3}"/>
              </a:ext>
            </a:extLst>
          </p:cNvPr>
          <p:cNvSpPr txBox="1"/>
          <p:nvPr/>
        </p:nvSpPr>
        <p:spPr>
          <a:xfrm>
            <a:off x="6439142" y="5217042"/>
            <a:ext cx="2527156" cy="861774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 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ชนิดพืช (กสก.) ที่สามารถตรวจรับรองมาตรฐานได้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จำนวน 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 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รายการ ได้แก่ 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พืชผัก 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ส้มโอ 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 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กล้วย 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4) 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มะพร้าว 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5) 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ทุเรียน 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6) 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สับปะรด 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7) 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ลำไย 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8) 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มังคุด 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9) 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พริก 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10) 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มะม่วง </a:t>
            </a:r>
            <a:r>
              <a:rPr lang="en-US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11) 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มะนาว </a:t>
            </a:r>
            <a:endParaRPr lang="en-US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134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FD9D313B-B42D-4539-8058-1C675E4E1DB7}"/>
              </a:ext>
            </a:extLst>
          </p:cNvPr>
          <p:cNvSpPr txBox="1"/>
          <p:nvPr/>
        </p:nvSpPr>
        <p:spPr>
          <a:xfrm>
            <a:off x="0" y="83130"/>
            <a:ext cx="9144000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ตัวชี้วัดและเกณฑ์การให้คะแนนการประเมินผลการปฏิบัติราชการ ปีงบประมาณ พ.ศ.2563</a:t>
            </a: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B1A7E825-AD30-43D6-B4F1-590CD71F8161}"/>
              </a:ext>
            </a:extLst>
          </p:cNvPr>
          <p:cNvSpPr txBox="1"/>
          <p:nvPr/>
        </p:nvSpPr>
        <p:spPr>
          <a:xfrm>
            <a:off x="2119829" y="1310170"/>
            <a:ext cx="5890725" cy="707886"/>
          </a:xfrm>
          <a:prstGeom prst="rect">
            <a:avLst/>
          </a:prstGeom>
          <a:gradFill>
            <a:gsLst>
              <a:gs pos="0">
                <a:schemeClr val="accent5">
                  <a:lumMod val="110000"/>
                  <a:satMod val="105000"/>
                  <a:tint val="67000"/>
                </a:schemeClr>
              </a:gs>
              <a:gs pos="3000">
                <a:schemeClr val="accent1">
                  <a:lumMod val="40000"/>
                  <a:lumOff val="60000"/>
                  <a:alpha val="0"/>
                </a:schemeClr>
              </a:gs>
              <a:gs pos="100000">
                <a:schemeClr val="accent5">
                  <a:lumMod val="105000"/>
                  <a:satMod val="109000"/>
                  <a:tint val="81000"/>
                </a:schemeClr>
              </a:gs>
            </a:gsLst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 คะแนน  </a:t>
            </a:r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= </a:t>
            </a:r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มีการบันทึกข้อมูลแปลงปี 61, 62 บันทึกส่วนที่ 1,2 ครบทุกแปลง </a:t>
            </a:r>
          </a:p>
          <a:p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และแปลงปี 63 บันทึกส่วนที่ 1 และ 2 ได้ 20 % ของเป้าหมาย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8CDE7152-0F84-43C3-9281-2D1961AF1E32}"/>
              </a:ext>
            </a:extLst>
          </p:cNvPr>
          <p:cNvSpPr txBox="1"/>
          <p:nvPr/>
        </p:nvSpPr>
        <p:spPr>
          <a:xfrm>
            <a:off x="2116619" y="2188791"/>
            <a:ext cx="5890725" cy="707886"/>
          </a:xfrm>
          <a:prstGeom prst="rect">
            <a:avLst/>
          </a:prstGeom>
          <a:gradFill>
            <a:gsLst>
              <a:gs pos="0">
                <a:schemeClr val="accent5">
                  <a:lumMod val="110000"/>
                  <a:satMod val="105000"/>
                  <a:tint val="67000"/>
                </a:schemeClr>
              </a:gs>
              <a:gs pos="0">
                <a:schemeClr val="accent5">
                  <a:lumMod val="105000"/>
                  <a:satMod val="103000"/>
                  <a:tint val="73000"/>
                  <a:alpha val="0"/>
                </a:schemeClr>
              </a:gs>
              <a:gs pos="100000">
                <a:schemeClr val="accent5">
                  <a:lumMod val="105000"/>
                  <a:satMod val="109000"/>
                  <a:tint val="81000"/>
                </a:schemeClr>
              </a:gs>
            </a:gsLst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 คะแนน  </a:t>
            </a:r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=  </a:t>
            </a:r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มีการบันทึกข้อมูลแปลงปี 61, 62 บันทึกส่วนที่ 1,2 ครบทุกแปลง </a:t>
            </a:r>
          </a:p>
          <a:p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และแปลงปี 63 บันทึกส่วนที่ 1 และ 2 ได้ 40 % ของเป้าหมาย</a:t>
            </a: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B577D3C0-D213-44FB-B7F1-978938BBD850}"/>
              </a:ext>
            </a:extLst>
          </p:cNvPr>
          <p:cNvSpPr txBox="1"/>
          <p:nvPr/>
        </p:nvSpPr>
        <p:spPr>
          <a:xfrm>
            <a:off x="2116619" y="3048532"/>
            <a:ext cx="5890725" cy="707886"/>
          </a:xfrm>
          <a:prstGeom prst="rect">
            <a:avLst/>
          </a:prstGeom>
          <a:gradFill>
            <a:gsLst>
              <a:gs pos="0">
                <a:schemeClr val="accent5">
                  <a:lumMod val="110000"/>
                  <a:satMod val="105000"/>
                  <a:tint val="67000"/>
                  <a:alpha val="11000"/>
                </a:schemeClr>
              </a:gs>
              <a:gs pos="0">
                <a:schemeClr val="accent5">
                  <a:lumMod val="105000"/>
                  <a:satMod val="103000"/>
                  <a:tint val="73000"/>
                  <a:alpha val="0"/>
                </a:schemeClr>
              </a:gs>
              <a:gs pos="100000">
                <a:schemeClr val="accent5">
                  <a:lumMod val="105000"/>
                  <a:satMod val="109000"/>
                  <a:tint val="81000"/>
                </a:schemeClr>
              </a:gs>
            </a:gsLst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 คะแนน  </a:t>
            </a:r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=  </a:t>
            </a:r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มีการบันทึกข้อมูลแปลงปี 61, 62 บันทึกส่วนที่ 1,2  ครบทุกแปลง </a:t>
            </a:r>
          </a:p>
          <a:p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และแปลงปี 63 บันทึกส่วนที่ 1 และ 2  ได้ 60 % ของเป้าหมาย</a:t>
            </a: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AC7E0116-C521-4844-A2D0-BF42508C5840}"/>
              </a:ext>
            </a:extLst>
          </p:cNvPr>
          <p:cNvSpPr txBox="1"/>
          <p:nvPr/>
        </p:nvSpPr>
        <p:spPr>
          <a:xfrm>
            <a:off x="2116618" y="3935142"/>
            <a:ext cx="5890725" cy="707886"/>
          </a:xfrm>
          <a:prstGeom prst="rect">
            <a:avLst/>
          </a:prstGeom>
          <a:gradFill>
            <a:gsLst>
              <a:gs pos="0">
                <a:schemeClr val="accent5">
                  <a:lumMod val="110000"/>
                  <a:satMod val="105000"/>
                  <a:tint val="67000"/>
                </a:schemeClr>
              </a:gs>
              <a:gs pos="0">
                <a:schemeClr val="accent5">
                  <a:lumMod val="105000"/>
                  <a:satMod val="103000"/>
                  <a:tint val="73000"/>
                  <a:alpha val="0"/>
                </a:schemeClr>
              </a:gs>
              <a:gs pos="100000">
                <a:schemeClr val="accent5">
                  <a:lumMod val="105000"/>
                  <a:satMod val="109000"/>
                  <a:tint val="81000"/>
                </a:schemeClr>
              </a:gs>
            </a:gsLst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 คะแนน  </a:t>
            </a:r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= </a:t>
            </a:r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มีการบันทึกข้อมูลแปลงปี 61, 62 บันทึกส่วนที่ 1,2 ครบทุกแปลง </a:t>
            </a:r>
          </a:p>
          <a:p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และแปลงปี 63 บันทึกส่วนที่ 1 และ 2 ได้ 70 % ของเป้าหมาย</a:t>
            </a:r>
          </a:p>
        </p:txBody>
      </p:sp>
      <p:sp>
        <p:nvSpPr>
          <p:cNvPr id="9" name="กล่องข้อความ 8">
            <a:extLst>
              <a:ext uri="{FF2B5EF4-FFF2-40B4-BE49-F238E27FC236}">
                <a16:creationId xmlns:a16="http://schemas.microsoft.com/office/drawing/2014/main" id="{EEAD9FB3-43ED-4E13-9AF6-2563F9726D52}"/>
              </a:ext>
            </a:extLst>
          </p:cNvPr>
          <p:cNvSpPr txBox="1"/>
          <p:nvPr/>
        </p:nvSpPr>
        <p:spPr>
          <a:xfrm>
            <a:off x="2116620" y="4821753"/>
            <a:ext cx="5890725" cy="707886"/>
          </a:xfrm>
          <a:prstGeom prst="rect">
            <a:avLst/>
          </a:prstGeom>
          <a:gradFill>
            <a:gsLst>
              <a:gs pos="0">
                <a:schemeClr val="accent5">
                  <a:lumMod val="110000"/>
                  <a:satMod val="105000"/>
                  <a:tint val="67000"/>
                </a:schemeClr>
              </a:gs>
              <a:gs pos="0">
                <a:schemeClr val="accent5">
                  <a:lumMod val="105000"/>
                  <a:satMod val="103000"/>
                  <a:tint val="73000"/>
                  <a:alpha val="0"/>
                </a:schemeClr>
              </a:gs>
              <a:gs pos="100000">
                <a:schemeClr val="accent5">
                  <a:lumMod val="105000"/>
                  <a:satMod val="109000"/>
                  <a:tint val="81000"/>
                </a:schemeClr>
              </a:gs>
            </a:gsLst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5 คะแนน  </a:t>
            </a:r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= </a:t>
            </a:r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มีการบันทึกข้อมูลแปลงปี 61, 62 บันทึกส่วนที่ 1,2 ครบทุกแปลง </a:t>
            </a:r>
          </a:p>
          <a:p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และแปลงปี 63 บันทึกส่วนที่ 1 และ 2 ได้ 80% ของเป้าหมาย</a:t>
            </a:r>
          </a:p>
        </p:txBody>
      </p:sp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E50F8248-9911-468A-A730-62DCC27A3A39}"/>
              </a:ext>
            </a:extLst>
          </p:cNvPr>
          <p:cNvSpPr txBox="1"/>
          <p:nvPr/>
        </p:nvSpPr>
        <p:spPr>
          <a:xfrm>
            <a:off x="1384067" y="758205"/>
            <a:ext cx="7040880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ร้อยละของความสำเร็จในการบันทึกข้อมูลแปลงตามโครงการส่งเสริมเกษตรแบบแปลงใหญ่ ปี 2563</a:t>
            </a:r>
          </a:p>
        </p:txBody>
      </p:sp>
      <p:pic>
        <p:nvPicPr>
          <p:cNvPr id="13" name="รูปภาพ 12">
            <a:extLst>
              <a:ext uri="{FF2B5EF4-FFF2-40B4-BE49-F238E27FC236}">
                <a16:creationId xmlns:a16="http://schemas.microsoft.com/office/drawing/2014/main" id="{3AB8EB6B-333E-44A6-9BB9-690112DAEB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67" y="2380693"/>
            <a:ext cx="1942051" cy="2262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041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D4DBB0B0-5F27-4C46-8335-4CB42359D770}"/>
              </a:ext>
            </a:extLst>
          </p:cNvPr>
          <p:cNvSpPr txBox="1"/>
          <p:nvPr/>
        </p:nvSpPr>
        <p:spPr>
          <a:xfrm>
            <a:off x="0" y="83130"/>
            <a:ext cx="9119062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ตัวชี้วัดและเกณฑ์การให้คะแนนการประเมินผลการปฏิบัติราชการ ปีงบประมาณ พ.ศ.2563</a:t>
            </a: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A8417659-88F7-4A5C-A637-788A7E94DEEA}"/>
              </a:ext>
            </a:extLst>
          </p:cNvPr>
          <p:cNvSpPr txBox="1"/>
          <p:nvPr/>
        </p:nvSpPr>
        <p:spPr>
          <a:xfrm>
            <a:off x="338741" y="2644170"/>
            <a:ext cx="8466517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การตรวจหลักฐาน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: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การบันทึกข้อมูลแปลงในระบบ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co-farm.doae.go.th</a:t>
            </a:r>
            <a:endParaRPr lang="th-TH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              2. สำนักส่งเสริมและจัดการสินค้าเกษตรตรวจสอบการบันทึกข้อมูลในระบบ</a:t>
            </a:r>
          </a:p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  วันที่ 1 มีนาคม 2563 และสรุปคะแนนส่งให้กองการเจ้าหน้าที่ภายใน</a:t>
            </a:r>
          </a:p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                  วันที่ 15 มีนาคม 2563</a:t>
            </a: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BA0EE391-4FBD-4D8D-B98F-892AAA24C7DB}"/>
              </a:ext>
            </a:extLst>
          </p:cNvPr>
          <p:cNvSpPr txBox="1"/>
          <p:nvPr/>
        </p:nvSpPr>
        <p:spPr>
          <a:xfrm>
            <a:off x="338741" y="1217185"/>
            <a:ext cx="8466517" cy="121288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เงื่อนไขการพิจารณา :  1. แปลงปี 61 และ ปี 62 บันทึกข้อมูลส่วนที่ 1 และ 2 ครบทุกแปลง </a:t>
            </a:r>
          </a:p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2. แปลงปี 63 บันทึกครบส่วนที่ 1 และ 2 </a:t>
            </a:r>
          </a:p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เฉพาะแปลงที่ได้รับการจัดสรรงบประมาณจากกรมส่งเสริมการเกษตร</a:t>
            </a: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EF643C7D-B4EE-4D66-BA89-39E7F2C3F5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842" y="4339832"/>
            <a:ext cx="2435038" cy="24350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รูปภาพ 7">
            <a:extLst>
              <a:ext uri="{FF2B5EF4-FFF2-40B4-BE49-F238E27FC236}">
                <a16:creationId xmlns:a16="http://schemas.microsoft.com/office/drawing/2014/main" id="{A6C1D2AC-3260-438E-901A-6CB8707867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376" y="4281054"/>
            <a:ext cx="1819836" cy="236380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00124300"/>
      </p:ext>
    </p:extLst>
  </p:cSld>
  <p:clrMapOvr>
    <a:masterClrMapping/>
  </p:clrMapOvr>
</p:sld>
</file>

<file path=ppt/theme/theme1.xml><?xml version="1.0" encoding="utf-8"?>
<a:theme xmlns:a="http://schemas.openxmlformats.org/drawingml/2006/main" name="ช่อ">
  <a:themeElements>
    <a:clrScheme name="ช่อ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ช่อ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ช่อ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1255</TotalTime>
  <Words>3031</Words>
  <Application>Microsoft Office PowerPoint</Application>
  <PresentationFormat>นำเสนอทางหน้าจอ (4:3)</PresentationFormat>
  <Paragraphs>501</Paragraphs>
  <Slides>9</Slides>
  <Notes>3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9</vt:i4>
      </vt:variant>
    </vt:vector>
  </HeadingPairs>
  <TitlesOfParts>
    <vt:vector size="17" baseType="lpstr">
      <vt:lpstr>Arial</vt:lpstr>
      <vt:lpstr>Calibri</vt:lpstr>
      <vt:lpstr>Century Gothic</vt:lpstr>
      <vt:lpstr>Tahoma</vt:lpstr>
      <vt:lpstr>TH SarabunPSK</vt:lpstr>
      <vt:lpstr>Wingdings</vt:lpstr>
      <vt:lpstr>Wingdings 3</vt:lpstr>
      <vt:lpstr>ช่อ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apichitra apirachajit</dc:creator>
  <cp:lastModifiedBy>DELL</cp:lastModifiedBy>
  <cp:revision>30</cp:revision>
  <dcterms:created xsi:type="dcterms:W3CDTF">2020-01-28T09:37:23Z</dcterms:created>
  <dcterms:modified xsi:type="dcterms:W3CDTF">2020-01-31T07:09:24Z</dcterms:modified>
</cp:coreProperties>
</file>